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7"/>
  </p:notesMasterIdLst>
  <p:sldIdLst>
    <p:sldId id="256" r:id="rId2"/>
    <p:sldId id="304" r:id="rId3"/>
    <p:sldId id="259" r:id="rId4"/>
    <p:sldId id="305" r:id="rId5"/>
    <p:sldId id="306" r:id="rId6"/>
    <p:sldId id="307" r:id="rId7"/>
    <p:sldId id="308" r:id="rId8"/>
    <p:sldId id="326" r:id="rId9"/>
    <p:sldId id="325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266" r:id="rId26"/>
  </p:sldIdLst>
  <p:sldSz cx="9144000" cy="5143500" type="screen16x9"/>
  <p:notesSz cx="6858000" cy="9144000"/>
  <p:embeddedFontLst>
    <p:embeddedFont>
      <p:font typeface="Albert Sans" panose="020B0604020202020204" charset="0"/>
      <p:regular r:id="rId28"/>
      <p:bold r:id="rId29"/>
      <p:italic r:id="rId30"/>
      <p:boldItalic r:id="rId31"/>
    </p:embeddedFont>
    <p:embeddedFont>
      <p:font typeface="Albert Sans Medium" panose="020B0604020202020204" charset="0"/>
      <p:regular r:id="rId32"/>
      <p:bold r:id="rId33"/>
      <p:italic r:id="rId34"/>
      <p:boldItalic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Golos Text" panose="020B0503020202020204" pitchFamily="34" charset="0"/>
      <p:regular r:id="rId40"/>
      <p:bold r:id="rId41"/>
    </p:embeddedFont>
    <p:embeddedFont>
      <p:font typeface="Poppins" panose="00000500000000000000" pitchFamily="2" charset="0"/>
      <p:regular r:id="rId42"/>
      <p:bold r:id="rId43"/>
      <p:italic r:id="rId44"/>
      <p:boldItalic r:id="rId45"/>
    </p:embeddedFont>
    <p:embeddedFont>
      <p:font typeface="Poppins Medium" panose="00000600000000000000" pitchFamily="2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F60F44F-3167-4FE1-91DD-A9074DAD3DE4}">
          <p14:sldIdLst>
            <p14:sldId id="256"/>
            <p14:sldId id="304"/>
          </p14:sldIdLst>
        </p14:section>
        <p14:section name="bab 1" id="{38B9C8F9-CB48-4A3D-BC7A-9E4CCE5E998E}">
          <p14:sldIdLst>
            <p14:sldId id="259"/>
            <p14:sldId id="305"/>
            <p14:sldId id="306"/>
          </p14:sldIdLst>
        </p14:section>
        <p14:section name="bab 2" id="{03286B89-B4EC-4CFC-96A2-1C9B32900E2D}">
          <p14:sldIdLst>
            <p14:sldId id="307"/>
            <p14:sldId id="308"/>
            <p14:sldId id="326"/>
            <p14:sldId id="325"/>
            <p14:sldId id="310"/>
          </p14:sldIdLst>
        </p14:section>
        <p14:section name="bab 3" id="{303D1E4E-5EC7-4C32-913A-A87387CE9C90}">
          <p14:sldIdLst>
            <p14:sldId id="311"/>
            <p14:sldId id="312"/>
            <p14:sldId id="313"/>
            <p14:sldId id="314"/>
          </p14:sldIdLst>
        </p14:section>
        <p14:section name="bab 4" id="{A85DCDD6-B66D-4F2E-89D9-22C480547E72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bab 5" id="{A9921F9E-6944-41FA-9216-558C57A4C6C6}">
          <p14:sldIdLst>
            <p14:sldId id="323"/>
            <p14:sldId id="324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763ABD-F50B-4390-989D-2A342460B40D}">
  <a:tblStyle styleId="{B1763ABD-F50B-4390-989D-2A342460B4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2994" autoAdjust="0"/>
  </p:normalViewPr>
  <p:slideViewPr>
    <p:cSldViewPr snapToGrid="0">
      <p:cViewPr varScale="1">
        <p:scale>
          <a:sx n="117" d="100"/>
          <a:sy n="117" d="100"/>
        </p:scale>
        <p:origin x="466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hmuiio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43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208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424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525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765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46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75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453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Lesi</a:t>
            </a:r>
            <a:r>
              <a:rPr lang="en-US" dirty="0"/>
              <a:t> = area pada </a:t>
            </a:r>
            <a:r>
              <a:rPr lang="en-US" dirty="0" err="1"/>
              <a:t>daun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kerusakan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99782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Lesi</a:t>
            </a:r>
            <a:r>
              <a:rPr lang="en-US" dirty="0"/>
              <a:t> = area pada </a:t>
            </a:r>
            <a:r>
              <a:rPr lang="en-US" dirty="0" err="1"/>
              <a:t>daun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kerusakan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4935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Lesi</a:t>
            </a:r>
            <a:r>
              <a:rPr lang="en-US" dirty="0"/>
              <a:t> = area pada </a:t>
            </a:r>
            <a:r>
              <a:rPr lang="en-US" dirty="0" err="1"/>
              <a:t>daun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kerusakan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50588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Lesi</a:t>
            </a:r>
            <a:r>
              <a:rPr lang="en-US" dirty="0"/>
              <a:t> = area pada </a:t>
            </a:r>
            <a:r>
              <a:rPr lang="en-US" dirty="0" err="1"/>
              <a:t>daun</a:t>
            </a:r>
            <a:r>
              <a:rPr lang="en-US" dirty="0"/>
              <a:t> yang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kerusakan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7070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29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29038"/>
            <a:ext cx="6919800" cy="200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721100"/>
            <a:ext cx="23082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86316" y="-769880"/>
            <a:ext cx="9276274" cy="9176905"/>
            <a:chOff x="-386316" y="-769880"/>
            <a:chExt cx="9276274" cy="9176905"/>
          </a:xfrm>
        </p:grpSpPr>
        <p:sp>
          <p:nvSpPr>
            <p:cNvPr id="12" name="Google Shape;12;p2"/>
            <p:cNvSpPr/>
            <p:nvPr/>
          </p:nvSpPr>
          <p:spPr>
            <a:xfrm>
              <a:off x="7629958" y="3058625"/>
              <a:ext cx="1260000" cy="5348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36200" y="3879112"/>
              <a:ext cx="1260000" cy="3707400"/>
            </a:xfrm>
            <a:prstGeom prst="roundRect">
              <a:avLst>
                <a:gd name="adj" fmla="val 50000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312387" y="-769880"/>
              <a:ext cx="677400" cy="1828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-38477" y="-27518"/>
              <a:ext cx="698700" cy="698700"/>
            </a:xfrm>
            <a:prstGeom prst="chord">
              <a:avLst>
                <a:gd name="adj1" fmla="val 5399387"/>
                <a:gd name="adj2" fmla="val 16200000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386316" y="-27518"/>
              <a:ext cx="698700" cy="698700"/>
            </a:xfrm>
            <a:prstGeom prst="chord">
              <a:avLst>
                <a:gd name="adj1" fmla="val 5399387"/>
                <a:gd name="adj2" fmla="val 16200000"/>
              </a:avLst>
            </a:prstGeom>
            <a:solidFill>
              <a:srgbClr val="F2557A">
                <a:alpha val="524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21"/>
          <p:cNvGrpSpPr/>
          <p:nvPr/>
        </p:nvGrpSpPr>
        <p:grpSpPr>
          <a:xfrm>
            <a:off x="-107146" y="-909126"/>
            <a:ext cx="9417818" cy="8992626"/>
            <a:chOff x="-107146" y="-909126"/>
            <a:chExt cx="9417818" cy="8992626"/>
          </a:xfrm>
        </p:grpSpPr>
        <p:sp>
          <p:nvSpPr>
            <p:cNvPr id="145" name="Google Shape;145;p21"/>
            <p:cNvSpPr/>
            <p:nvPr/>
          </p:nvSpPr>
          <p:spPr>
            <a:xfrm rot="10800000" flipH="1">
              <a:off x="8519272" y="3954900"/>
              <a:ext cx="791400" cy="4128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 rot="10800000" flipH="1">
              <a:off x="7958000" y="4588140"/>
              <a:ext cx="791400" cy="2862000"/>
            </a:xfrm>
            <a:prstGeom prst="roundRect">
              <a:avLst>
                <a:gd name="adj" fmla="val 50000"/>
              </a:avLst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47" name="Google Shape;147;p21"/>
            <p:cNvGrpSpPr/>
            <p:nvPr/>
          </p:nvGrpSpPr>
          <p:grpSpPr>
            <a:xfrm rot="5400000">
              <a:off x="-544100" y="-472171"/>
              <a:ext cx="1828500" cy="954591"/>
              <a:chOff x="-1253563" y="3992679"/>
              <a:chExt cx="1828500" cy="954591"/>
            </a:xfrm>
          </p:grpSpPr>
          <p:sp>
            <p:nvSpPr>
              <p:cNvPr id="148" name="Google Shape;148;p21"/>
              <p:cNvSpPr/>
              <p:nvPr/>
            </p:nvSpPr>
            <p:spPr>
              <a:xfrm rot="5400000" flipH="1">
                <a:off x="-119071" y="3992679"/>
                <a:ext cx="277200" cy="277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49" name="Google Shape;149;p21"/>
              <p:cNvSpPr/>
              <p:nvPr/>
            </p:nvSpPr>
            <p:spPr>
              <a:xfrm rot="5400000">
                <a:off x="-678013" y="3694320"/>
                <a:ext cx="677400" cy="1828500"/>
              </a:xfrm>
              <a:prstGeom prst="roundRect">
                <a:avLst>
                  <a:gd name="adj" fmla="val 50000"/>
                </a:avLst>
              </a:prstGeom>
              <a:solidFill>
                <a:srgbClr val="F2557A">
                  <a:alpha val="65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3099859" y="1710975"/>
            <a:ext cx="361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2"/>
          </p:nvPr>
        </p:nvSpPr>
        <p:spPr>
          <a:xfrm>
            <a:off x="3099859" y="3946825"/>
            <a:ext cx="361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3"/>
          </p:nvPr>
        </p:nvSpPr>
        <p:spPr>
          <a:xfrm>
            <a:off x="3099859" y="2828900"/>
            <a:ext cx="361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4"/>
          </p:nvPr>
        </p:nvSpPr>
        <p:spPr>
          <a:xfrm>
            <a:off x="3099859" y="1324575"/>
            <a:ext cx="3619800" cy="52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5"/>
          </p:nvPr>
        </p:nvSpPr>
        <p:spPr>
          <a:xfrm>
            <a:off x="3099859" y="3560425"/>
            <a:ext cx="3619800" cy="52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6"/>
          </p:nvPr>
        </p:nvSpPr>
        <p:spPr>
          <a:xfrm>
            <a:off x="3099859" y="2442500"/>
            <a:ext cx="3619800" cy="52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58" name="Google Shape;158;p22"/>
          <p:cNvGrpSpPr/>
          <p:nvPr/>
        </p:nvGrpSpPr>
        <p:grpSpPr>
          <a:xfrm>
            <a:off x="-393450" y="136650"/>
            <a:ext cx="9412000" cy="7788778"/>
            <a:chOff x="-393450" y="136650"/>
            <a:chExt cx="9412000" cy="7788778"/>
          </a:xfrm>
        </p:grpSpPr>
        <p:sp>
          <p:nvSpPr>
            <p:cNvPr id="159" name="Google Shape;159;p22"/>
            <p:cNvSpPr/>
            <p:nvPr/>
          </p:nvSpPr>
          <p:spPr>
            <a:xfrm rot="10800000" flipH="1">
              <a:off x="8492050" y="136650"/>
              <a:ext cx="526500" cy="52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60" name="Google Shape;160;p22"/>
            <p:cNvGrpSpPr/>
            <p:nvPr/>
          </p:nvGrpSpPr>
          <p:grpSpPr>
            <a:xfrm>
              <a:off x="-393450" y="2571752"/>
              <a:ext cx="1462351" cy="5353676"/>
              <a:chOff x="-2108325" y="-2157248"/>
              <a:chExt cx="1462351" cy="5353676"/>
            </a:xfrm>
          </p:grpSpPr>
          <p:sp>
            <p:nvSpPr>
              <p:cNvPr id="161" name="Google Shape;161;p22"/>
              <p:cNvSpPr/>
              <p:nvPr/>
            </p:nvSpPr>
            <p:spPr>
              <a:xfrm rot="10800000" flipH="1">
                <a:off x="-2108325" y="-2157248"/>
                <a:ext cx="793500" cy="793500"/>
              </a:xfrm>
              <a:prstGeom prst="ellipse">
                <a:avLst/>
              </a:prstGeom>
              <a:solidFill>
                <a:srgbClr val="74CEC4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 rot="10800000">
                <a:off x="-1665375" y="-1168572"/>
                <a:ext cx="1019400" cy="43650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1"/>
          </p:nvPr>
        </p:nvSpPr>
        <p:spPr>
          <a:xfrm>
            <a:off x="720000" y="1781139"/>
            <a:ext cx="38517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2"/>
          </p:nvPr>
        </p:nvSpPr>
        <p:spPr>
          <a:xfrm>
            <a:off x="4571802" y="1778800"/>
            <a:ext cx="38517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3"/>
          </p:nvPr>
        </p:nvSpPr>
        <p:spPr>
          <a:xfrm>
            <a:off x="720000" y="3635325"/>
            <a:ext cx="77040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4"/>
          </p:nvPr>
        </p:nvSpPr>
        <p:spPr>
          <a:xfrm>
            <a:off x="720000" y="1467825"/>
            <a:ext cx="3851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5"/>
          </p:nvPr>
        </p:nvSpPr>
        <p:spPr>
          <a:xfrm>
            <a:off x="4571800" y="1467825"/>
            <a:ext cx="3851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6"/>
          </p:nvPr>
        </p:nvSpPr>
        <p:spPr>
          <a:xfrm>
            <a:off x="720000" y="3325377"/>
            <a:ext cx="77040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DM Sans"/>
              <a:buNone/>
              <a:defRPr sz="2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84" name="Google Shape;184;p24"/>
          <p:cNvGrpSpPr/>
          <p:nvPr/>
        </p:nvGrpSpPr>
        <p:grpSpPr>
          <a:xfrm>
            <a:off x="-22300" y="-3825506"/>
            <a:ext cx="9983475" cy="8969006"/>
            <a:chOff x="-22300" y="-3825506"/>
            <a:chExt cx="9983475" cy="8969006"/>
          </a:xfrm>
        </p:grpSpPr>
        <p:sp>
          <p:nvSpPr>
            <p:cNvPr id="185" name="Google Shape;185;p24"/>
            <p:cNvSpPr/>
            <p:nvPr/>
          </p:nvSpPr>
          <p:spPr>
            <a:xfrm flipH="1">
              <a:off x="8312375" y="-678400"/>
              <a:ext cx="1648800" cy="1648800"/>
            </a:xfrm>
            <a:prstGeom prst="ellipse">
              <a:avLst/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 rot="5400000" flipH="1">
              <a:off x="-27100" y="4612200"/>
              <a:ext cx="536100" cy="526500"/>
            </a:xfrm>
            <a:prstGeom prst="round1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 flipH="1">
              <a:off x="171200" y="4469010"/>
              <a:ext cx="526500" cy="526500"/>
            </a:xfrm>
            <a:prstGeom prst="ellipse">
              <a:avLst/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7819550" y="-3825506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flipH="1">
            <a:off x="8312375" y="-678400"/>
            <a:ext cx="1648800" cy="164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2" name="Google Shape;242;p29"/>
          <p:cNvSpPr/>
          <p:nvPr/>
        </p:nvSpPr>
        <p:spPr>
          <a:xfrm rot="5400000" flipH="1">
            <a:off x="-27100" y="4612200"/>
            <a:ext cx="536100" cy="5265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3" name="Google Shape;243;p29"/>
          <p:cNvSpPr/>
          <p:nvPr/>
        </p:nvSpPr>
        <p:spPr>
          <a:xfrm flipH="1">
            <a:off x="171200" y="4469010"/>
            <a:ext cx="526500" cy="526500"/>
          </a:xfrm>
          <a:prstGeom prst="ellipse">
            <a:avLst/>
          </a:prstGeom>
          <a:solidFill>
            <a:srgbClr val="0584A4">
              <a:alpha val="31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7819550" y="-3825506"/>
            <a:ext cx="1483500" cy="4365000"/>
          </a:xfrm>
          <a:prstGeom prst="roundRect">
            <a:avLst>
              <a:gd name="adj" fmla="val 50000"/>
            </a:avLst>
          </a:prstGeom>
          <a:solidFill>
            <a:srgbClr val="FFFFFF">
              <a:alpha val="41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0"/>
          <p:cNvGrpSpPr/>
          <p:nvPr/>
        </p:nvGrpSpPr>
        <p:grpSpPr>
          <a:xfrm>
            <a:off x="-363114" y="-686855"/>
            <a:ext cx="9835298" cy="6115780"/>
            <a:chOff x="-363114" y="-686855"/>
            <a:chExt cx="9835298" cy="6115780"/>
          </a:xfrm>
        </p:grpSpPr>
        <p:sp>
          <p:nvSpPr>
            <p:cNvPr id="247" name="Google Shape;247;p30"/>
            <p:cNvSpPr/>
            <p:nvPr/>
          </p:nvSpPr>
          <p:spPr>
            <a:xfrm flipH="1">
              <a:off x="8812484" y="4331375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48" name="Google Shape;248;p30"/>
            <p:cNvSpPr/>
            <p:nvPr/>
          </p:nvSpPr>
          <p:spPr>
            <a:xfrm rot="10800000" flipH="1">
              <a:off x="-173878" y="-686855"/>
              <a:ext cx="677400" cy="1828500"/>
            </a:xfrm>
            <a:prstGeom prst="roundRect">
              <a:avLst>
                <a:gd name="adj" fmla="val 50000"/>
              </a:avLst>
            </a:prstGeom>
            <a:solidFill>
              <a:srgbClr val="74CEC4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 flipH="1">
              <a:off x="-363114" y="781582"/>
              <a:ext cx="698700" cy="698700"/>
            </a:xfrm>
            <a:prstGeom prst="chord">
              <a:avLst>
                <a:gd name="adj1" fmla="val 5399387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 flipH="1">
              <a:off x="8812484" y="4769225"/>
              <a:ext cx="659700" cy="659700"/>
            </a:xfrm>
            <a:prstGeom prst="ellipse">
              <a:avLst/>
            </a:prstGeom>
            <a:solidFill>
              <a:srgbClr val="EE325F">
                <a:alpha val="71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3225" y="2271750"/>
            <a:ext cx="3318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3225" y="3356325"/>
            <a:ext cx="3318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-363114" y="-686855"/>
            <a:ext cx="9835298" cy="6115780"/>
            <a:chOff x="-363114" y="-686855"/>
            <a:chExt cx="9835298" cy="6115780"/>
          </a:xfrm>
        </p:grpSpPr>
        <p:sp>
          <p:nvSpPr>
            <p:cNvPr id="25" name="Google Shape;25;p4"/>
            <p:cNvSpPr/>
            <p:nvPr/>
          </p:nvSpPr>
          <p:spPr>
            <a:xfrm flipH="1">
              <a:off x="8812484" y="4331375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 rot="10800000" flipH="1">
              <a:off x="-173878" y="-686855"/>
              <a:ext cx="677400" cy="1828500"/>
            </a:xfrm>
            <a:prstGeom prst="roundRect">
              <a:avLst>
                <a:gd name="adj" fmla="val 50000"/>
              </a:avLst>
            </a:prstGeom>
            <a:solidFill>
              <a:srgbClr val="74CEC4">
                <a:alpha val="6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 flipH="1">
              <a:off x="-363114" y="781582"/>
              <a:ext cx="698700" cy="698700"/>
            </a:xfrm>
            <a:prstGeom prst="chord">
              <a:avLst>
                <a:gd name="adj1" fmla="val 5399387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flipH="1">
              <a:off x="8812484" y="4769225"/>
              <a:ext cx="659700" cy="659700"/>
            </a:xfrm>
            <a:prstGeom prst="ellipse">
              <a:avLst/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720000" y="3555900"/>
            <a:ext cx="77040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720000" y="1888700"/>
            <a:ext cx="77040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720000" y="1387700"/>
            <a:ext cx="77040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720000" y="3054950"/>
            <a:ext cx="77040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 flipH="1">
            <a:off x="-286914" y="-686855"/>
            <a:ext cx="9835298" cy="2270105"/>
            <a:chOff x="-363114" y="-686855"/>
            <a:chExt cx="9835298" cy="2270105"/>
          </a:xfrm>
        </p:grpSpPr>
        <p:sp>
          <p:nvSpPr>
            <p:cNvPr id="36" name="Google Shape;36;p5"/>
            <p:cNvSpPr/>
            <p:nvPr/>
          </p:nvSpPr>
          <p:spPr>
            <a:xfrm flipH="1">
              <a:off x="8812484" y="1306050"/>
              <a:ext cx="277200" cy="27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 rot="10800000" flipH="1">
              <a:off x="-173878" y="-686855"/>
              <a:ext cx="677400" cy="1828500"/>
            </a:xfrm>
            <a:prstGeom prst="roundRect">
              <a:avLst>
                <a:gd name="adj" fmla="val 50000"/>
              </a:avLst>
            </a:prstGeom>
            <a:solidFill>
              <a:srgbClr val="74CEC4">
                <a:alpha val="6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8" name="Google Shape;38;p5"/>
            <p:cNvSpPr/>
            <p:nvPr/>
          </p:nvSpPr>
          <p:spPr>
            <a:xfrm flipH="1">
              <a:off x="-363114" y="781582"/>
              <a:ext cx="698700" cy="698700"/>
            </a:xfrm>
            <a:prstGeom prst="chord">
              <a:avLst>
                <a:gd name="adj1" fmla="val 5399387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 flipH="1">
              <a:off x="8812484" y="539500"/>
              <a:ext cx="659700" cy="659700"/>
            </a:xfrm>
            <a:prstGeom prst="ellipse">
              <a:avLst/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-1253563" y="-2863475"/>
            <a:ext cx="10503560" cy="7810745"/>
            <a:chOff x="-1253563" y="-2863475"/>
            <a:chExt cx="10503560" cy="7810745"/>
          </a:xfrm>
        </p:grpSpPr>
        <p:sp>
          <p:nvSpPr>
            <p:cNvPr id="43" name="Google Shape;43;p6"/>
            <p:cNvSpPr/>
            <p:nvPr/>
          </p:nvSpPr>
          <p:spPr>
            <a:xfrm rot="10800000" flipH="1">
              <a:off x="8458597" y="-2863475"/>
              <a:ext cx="791400" cy="4128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10800000" flipH="1">
              <a:off x="7897325" y="-2230235"/>
              <a:ext cx="791400" cy="2862000"/>
            </a:xfrm>
            <a:prstGeom prst="roundRect">
              <a:avLst>
                <a:gd name="adj" fmla="val 50000"/>
              </a:avLst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45" name="Google Shape;45;p6"/>
            <p:cNvGrpSpPr/>
            <p:nvPr/>
          </p:nvGrpSpPr>
          <p:grpSpPr>
            <a:xfrm>
              <a:off x="-1253563" y="3992679"/>
              <a:ext cx="1828500" cy="954591"/>
              <a:chOff x="-1253563" y="3992679"/>
              <a:chExt cx="1828500" cy="954591"/>
            </a:xfrm>
          </p:grpSpPr>
          <p:sp>
            <p:nvSpPr>
              <p:cNvPr id="46" name="Google Shape;46;p6"/>
              <p:cNvSpPr/>
              <p:nvPr/>
            </p:nvSpPr>
            <p:spPr>
              <a:xfrm rot="5400000" flipH="1">
                <a:off x="-119071" y="3992679"/>
                <a:ext cx="277200" cy="27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 rot="5400000">
                <a:off x="-678013" y="3694320"/>
                <a:ext cx="677400" cy="1828500"/>
              </a:xfrm>
              <a:prstGeom prst="roundRect">
                <a:avLst>
                  <a:gd name="adj" fmla="val 50000"/>
                </a:avLst>
              </a:prstGeom>
              <a:solidFill>
                <a:srgbClr val="74CEC4">
                  <a:alpha val="60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644450" y="1307100"/>
            <a:ext cx="5855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3" name="Google Shape;53;p8"/>
          <p:cNvGrpSpPr/>
          <p:nvPr/>
        </p:nvGrpSpPr>
        <p:grpSpPr>
          <a:xfrm>
            <a:off x="-2427224" y="-404176"/>
            <a:ext cx="12836711" cy="5212846"/>
            <a:chOff x="-2427224" y="-404176"/>
            <a:chExt cx="12836711" cy="5212846"/>
          </a:xfrm>
        </p:grpSpPr>
        <p:sp>
          <p:nvSpPr>
            <p:cNvPr id="54" name="Google Shape;54;p8"/>
            <p:cNvSpPr/>
            <p:nvPr/>
          </p:nvSpPr>
          <p:spPr>
            <a:xfrm rot="5400000" flipH="1">
              <a:off x="8153579" y="4331379"/>
              <a:ext cx="277200" cy="27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5400000" flipH="1">
              <a:off x="-1008524" y="-1822876"/>
              <a:ext cx="874500" cy="3711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5400000" flipH="1">
              <a:off x="-1008555" y="-633201"/>
              <a:ext cx="874500" cy="25731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rot="5400000">
              <a:off x="9156537" y="3555720"/>
              <a:ext cx="677400" cy="1828500"/>
            </a:xfrm>
            <a:prstGeom prst="roundRect">
              <a:avLst>
                <a:gd name="adj" fmla="val 50000"/>
              </a:avLst>
            </a:prstGeom>
            <a:solidFill>
              <a:srgbClr val="0584A4">
                <a:alpha val="4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1746175" y="445025"/>
            <a:ext cx="668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1746175" y="1215750"/>
            <a:ext cx="6684600" cy="3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3" name="Google Shape;123;p18"/>
          <p:cNvGrpSpPr/>
          <p:nvPr/>
        </p:nvGrpSpPr>
        <p:grpSpPr>
          <a:xfrm flipH="1">
            <a:off x="-1230850" y="2160950"/>
            <a:ext cx="2479800" cy="6297300"/>
            <a:chOff x="6564450" y="1268000"/>
            <a:chExt cx="2479800" cy="6297300"/>
          </a:xfrm>
        </p:grpSpPr>
        <p:sp>
          <p:nvSpPr>
            <p:cNvPr id="124" name="Google Shape;124;p18"/>
            <p:cNvSpPr/>
            <p:nvPr/>
          </p:nvSpPr>
          <p:spPr>
            <a:xfrm>
              <a:off x="7417650" y="1268000"/>
              <a:ext cx="1626600" cy="629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6564450" y="2822300"/>
              <a:ext cx="1071600" cy="4365000"/>
            </a:xfrm>
            <a:prstGeom prst="roundRect">
              <a:avLst>
                <a:gd name="adj" fmla="val 50000"/>
              </a:avLst>
            </a:prstGeom>
            <a:solidFill>
              <a:srgbClr val="0584A4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890850" y="2109800"/>
              <a:ext cx="418800" cy="418800"/>
            </a:xfrm>
            <a:prstGeom prst="ellipse">
              <a:avLst/>
            </a:prstGeom>
            <a:solidFill>
              <a:srgbClr val="F2557A">
                <a:alpha val="6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64" r:id="rId9"/>
    <p:sldLayoutId id="2147483667" r:id="rId10"/>
    <p:sldLayoutId id="2147483668" r:id="rId11"/>
    <p:sldLayoutId id="2147483670" r:id="rId12"/>
    <p:sldLayoutId id="2147483675" r:id="rId13"/>
    <p:sldLayoutId id="214748367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3.xml"/><Relationship Id="rId5" Type="http://schemas.openxmlformats.org/officeDocument/2006/relationships/slide" Target="slide15.xml"/><Relationship Id="rId4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2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ctrTitle"/>
          </p:nvPr>
        </p:nvSpPr>
        <p:spPr>
          <a:xfrm>
            <a:off x="713225" y="1529038"/>
            <a:ext cx="6919800" cy="1091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ID" sz="20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Pengembangan</a:t>
            </a:r>
            <a:r>
              <a:rPr kumimoji="0" lang="en-ID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 </a:t>
            </a:r>
            <a:r>
              <a:rPr kumimoji="0" lang="en-ID" sz="20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Sistem</a:t>
            </a:r>
            <a:r>
              <a:rPr kumimoji="0" lang="en-ID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 </a:t>
            </a:r>
            <a:r>
              <a:rPr kumimoji="0" lang="en-ID" sz="20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Deteksi</a:t>
            </a:r>
            <a:r>
              <a:rPr kumimoji="0" lang="en-ID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 </a:t>
            </a:r>
            <a:r>
              <a:rPr kumimoji="0" lang="en-ID" sz="20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Penyakit</a:t>
            </a:r>
            <a:r>
              <a:rPr kumimoji="0" lang="en-ID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 </a:t>
            </a:r>
            <a:r>
              <a:rPr kumimoji="0" lang="en-ID" sz="20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Tanaman</a:t>
            </a:r>
            <a:r>
              <a:rPr kumimoji="0" lang="en-ID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 </a:t>
            </a:r>
            <a:r>
              <a:rPr kumimoji="0" lang="en-ID" sz="20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Tomat</a:t>
            </a:r>
            <a:r>
              <a:rPr kumimoji="0" lang="en-ID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 </a:t>
            </a:r>
            <a:r>
              <a:rPr kumimoji="0" lang="en-ID" sz="20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Menggunakan</a:t>
            </a:r>
            <a:r>
              <a:rPr kumimoji="0" lang="en-ID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 </a:t>
            </a:r>
            <a:r>
              <a:rPr kumimoji="0" lang="en-ID" sz="20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Metode</a:t>
            </a:r>
            <a:r>
              <a:rPr kumimoji="0" lang="en-ID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Syne"/>
              </a:rPr>
              <a:t> Convolutional Neural Network (CNN) Pada Platform Android</a:t>
            </a:r>
            <a:endParaRPr lang="en-US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BFEF88-E621-B6C2-116A-270655300907}"/>
              </a:ext>
            </a:extLst>
          </p:cNvPr>
          <p:cNvSpPr txBox="1"/>
          <p:nvPr/>
        </p:nvSpPr>
        <p:spPr>
          <a:xfrm>
            <a:off x="758301" y="3309360"/>
            <a:ext cx="4045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  <a:cs typeface="Golos Text" panose="020B0503020202020204" pitchFamily="34" charset="0"/>
              </a:rPr>
              <a:t>Dosen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  <a:cs typeface="Golos Text" panose="020B0503020202020204" pitchFamily="34" charset="0"/>
              </a:rPr>
              <a:t>Pembimbing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  <a:cs typeface="Golos Text" panose="020B0503020202020204" pitchFamily="34" charset="0"/>
              </a:rPr>
              <a:t> 1 : </a:t>
            </a:r>
            <a:r>
              <a:rPr lang="en-US" sz="1100" b="1" dirty="0">
                <a:solidFill>
                  <a:schemeClr val="tx1"/>
                </a:solidFill>
                <a:effectLst/>
                <a:latin typeface="Albert Sans" panose="020B0604020202020204" charset="0"/>
                <a:ea typeface="Times New Roman" panose="02020603050405020304" pitchFamily="18" charset="0"/>
                <a:cs typeface="Golos Text" panose="020B0503020202020204" pitchFamily="34" charset="0"/>
              </a:rPr>
              <a:t>Prof. Dr. </a:t>
            </a:r>
            <a:r>
              <a:rPr lang="en-US" sz="1100" b="1" dirty="0" err="1">
                <a:solidFill>
                  <a:schemeClr val="tx1"/>
                </a:solidFill>
                <a:effectLst/>
                <a:latin typeface="Albert Sans" panose="020B0604020202020204" charset="0"/>
                <a:ea typeface="Times New Roman" panose="02020603050405020304" pitchFamily="18" charset="0"/>
                <a:cs typeface="Golos Text" panose="020B0503020202020204" pitchFamily="34" charset="0"/>
              </a:rPr>
              <a:t>Kusworo</a:t>
            </a:r>
            <a:r>
              <a:rPr lang="en-US" sz="1100" b="1" dirty="0">
                <a:solidFill>
                  <a:schemeClr val="tx1"/>
                </a:solidFill>
                <a:effectLst/>
                <a:latin typeface="Albert Sans" panose="020B0604020202020204" charset="0"/>
                <a:ea typeface="Times New Roman" panose="02020603050405020304" pitchFamily="18" charset="0"/>
                <a:cs typeface="Golos Text" panose="020B0503020202020204" pitchFamily="34" charset="0"/>
              </a:rPr>
              <a:t> Adi, S. Si., M. T.</a:t>
            </a:r>
            <a:endParaRPr lang="en-ID" sz="1100" dirty="0">
              <a:solidFill>
                <a:schemeClr val="tx1"/>
              </a:solidFill>
              <a:latin typeface="Albert Sans" panose="020B0604020202020204" charset="0"/>
              <a:cs typeface="Golos Text" panose="020B05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2F37A-3335-969B-8A38-C64307A9B9CC}"/>
              </a:ext>
            </a:extLst>
          </p:cNvPr>
          <p:cNvSpPr txBox="1"/>
          <p:nvPr/>
        </p:nvSpPr>
        <p:spPr>
          <a:xfrm>
            <a:off x="758301" y="3570970"/>
            <a:ext cx="40491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  <a:cs typeface="Golos Text" panose="020B0503020202020204" pitchFamily="34" charset="0"/>
              </a:rPr>
              <a:t>Dosen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  <a:cs typeface="Golos Text" panose="020B0503020202020204" pitchFamily="34" charset="0"/>
              </a:rPr>
              <a:t>Pembimbing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  <a:cs typeface="Golos Text" panose="020B0503020202020204" pitchFamily="34" charset="0"/>
              </a:rPr>
              <a:t> 2 : </a:t>
            </a:r>
            <a:r>
              <a:rPr lang="en-US" sz="1100" b="1" dirty="0">
                <a:solidFill>
                  <a:schemeClr val="tx1"/>
                </a:solidFill>
                <a:effectLst/>
                <a:latin typeface="Albert Sans" panose="020B0604020202020204" charset="0"/>
                <a:ea typeface="Times New Roman" panose="02020603050405020304" pitchFamily="18" charset="0"/>
                <a:cs typeface="Golos Text" panose="020B0503020202020204" pitchFamily="34" charset="0"/>
              </a:rPr>
              <a:t>Dr. Drs. </a:t>
            </a:r>
            <a:r>
              <a:rPr lang="en-US" sz="1100" b="1" dirty="0" err="1">
                <a:solidFill>
                  <a:schemeClr val="tx1"/>
                </a:solidFill>
                <a:effectLst/>
                <a:latin typeface="Albert Sans" panose="020B0604020202020204" charset="0"/>
                <a:ea typeface="Times New Roman" panose="02020603050405020304" pitchFamily="18" charset="0"/>
                <a:cs typeface="Golos Text" panose="020B0503020202020204" pitchFamily="34" charset="0"/>
              </a:rPr>
              <a:t>Catur</a:t>
            </a:r>
            <a:r>
              <a:rPr lang="en-US" sz="1100" b="1" dirty="0">
                <a:solidFill>
                  <a:schemeClr val="tx1"/>
                </a:solidFill>
                <a:effectLst/>
                <a:latin typeface="Albert Sans" panose="020B0604020202020204" charset="0"/>
                <a:ea typeface="Times New Roman" panose="02020603050405020304" pitchFamily="18" charset="0"/>
                <a:cs typeface="Golos Text" panose="020B0503020202020204" pitchFamily="34" charset="0"/>
              </a:rPr>
              <a:t> Edi Widodo, M. T.</a:t>
            </a:r>
            <a:endParaRPr lang="en-ID" sz="1100" dirty="0">
              <a:solidFill>
                <a:schemeClr val="tx1"/>
              </a:solidFill>
              <a:latin typeface="Albert Sans" panose="020B0604020202020204" charset="0"/>
              <a:cs typeface="Golos Text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74397-CC6F-C862-0A3B-816D64959A71}"/>
              </a:ext>
            </a:extLst>
          </p:cNvPr>
          <p:cNvSpPr txBox="1"/>
          <p:nvPr/>
        </p:nvSpPr>
        <p:spPr>
          <a:xfrm>
            <a:off x="758301" y="2539056"/>
            <a:ext cx="17462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  <a:cs typeface="Golos Text" panose="020B0503020202020204" pitchFamily="34" charset="0"/>
              </a:rPr>
              <a:t>Maura Tsaabitah Suci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  <a:cs typeface="Golos Text" panose="020B0503020202020204" pitchFamily="34" charset="0"/>
              </a:rPr>
              <a:t>24040120140142</a:t>
            </a:r>
            <a:endParaRPr lang="en-ID" sz="1100" dirty="0">
              <a:solidFill>
                <a:schemeClr val="tx1"/>
              </a:solidFill>
              <a:latin typeface="Albert Sans" panose="020B0604020202020204" charset="0"/>
              <a:cs typeface="Golos Text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21B0E-3F98-3A52-745E-76CCAD96DC21}"/>
              </a:ext>
            </a:extLst>
          </p:cNvPr>
          <p:cNvSpPr txBox="1"/>
          <p:nvPr/>
        </p:nvSpPr>
        <p:spPr>
          <a:xfrm>
            <a:off x="4572000" y="13378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10" name="!!logoundip">
            <a:extLst>
              <a:ext uri="{FF2B5EF4-FFF2-40B4-BE49-F238E27FC236}">
                <a16:creationId xmlns:a16="http://schemas.microsoft.com/office/drawing/2014/main" id="{1FB1259A-610D-22D7-91BF-3B87A38C5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316126" y="145866"/>
            <a:ext cx="587206" cy="57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58CA4B8-C952-60B2-F886-3CC245702667}"/>
              </a:ext>
            </a:extLst>
          </p:cNvPr>
          <p:cNvSpPr txBox="1"/>
          <p:nvPr/>
        </p:nvSpPr>
        <p:spPr>
          <a:xfrm>
            <a:off x="1549044" y="849162"/>
            <a:ext cx="302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Pengolahan</a:t>
            </a:r>
            <a:r>
              <a:rPr lang="en-US" sz="1800" b="1" i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citra</a:t>
            </a:r>
            <a:r>
              <a:rPr lang="en-US" sz="1800" b="1" i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digital</a:t>
            </a:r>
            <a:endParaRPr lang="en-ID" sz="1800" b="1" i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8C7882-C0D7-8662-4853-7544AFAE340A}"/>
              </a:ext>
            </a:extLst>
          </p:cNvPr>
          <p:cNvSpPr txBox="1"/>
          <p:nvPr/>
        </p:nvSpPr>
        <p:spPr>
          <a:xfrm>
            <a:off x="1549044" y="1822559"/>
            <a:ext cx="151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Tensorflow</a:t>
            </a:r>
            <a:endParaRPr lang="en-ID" sz="1800" b="1" i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D9199-1FC9-DA3B-B93D-F0C8B631DD11}"/>
              </a:ext>
            </a:extLst>
          </p:cNvPr>
          <p:cNvSpPr txBox="1"/>
          <p:nvPr/>
        </p:nvSpPr>
        <p:spPr>
          <a:xfrm>
            <a:off x="1549044" y="2909545"/>
            <a:ext cx="194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Android Studio</a:t>
            </a:r>
            <a:endParaRPr lang="en-ID" sz="1800" b="1" i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B9205-B455-3020-915E-13A9A74BE39C}"/>
              </a:ext>
            </a:extLst>
          </p:cNvPr>
          <p:cNvSpPr txBox="1"/>
          <p:nvPr/>
        </p:nvSpPr>
        <p:spPr>
          <a:xfrm>
            <a:off x="1549088" y="1198421"/>
            <a:ext cx="69239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suatu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ilmu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modifikasi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citra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digital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menggunakan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komputer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untuk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meningkatkan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kualitas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citra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sehingga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lebih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mudah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dipahami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oleh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manusia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dan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komputer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.</a:t>
            </a:r>
            <a:endParaRPr lang="en-ID" sz="1100" dirty="0">
              <a:solidFill>
                <a:schemeClr val="tx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966D66-2DBA-870C-0F4B-DAFD6632DBCC}"/>
              </a:ext>
            </a:extLst>
          </p:cNvPr>
          <p:cNvSpPr txBox="1"/>
          <p:nvPr/>
        </p:nvSpPr>
        <p:spPr>
          <a:xfrm>
            <a:off x="1549044" y="2181827"/>
            <a:ext cx="66255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merupakan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bahasa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pemrograman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yang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fleksibel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dimana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kita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dapat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menggunakannya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di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berbagai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sistem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operasi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untuk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membangun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berbagai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jenis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aplikasi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mulai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dari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machine learning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hingga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game development.</a:t>
            </a:r>
            <a:endParaRPr lang="en-ID" sz="1100" dirty="0">
              <a:solidFill>
                <a:schemeClr val="tx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E3BF88-ADEE-42C0-B419-8741B0A3D253}"/>
              </a:ext>
            </a:extLst>
          </p:cNvPr>
          <p:cNvSpPr txBox="1"/>
          <p:nvPr/>
        </p:nvSpPr>
        <p:spPr>
          <a:xfrm>
            <a:off x="1549044" y="3267314"/>
            <a:ext cx="6625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Android studio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adalah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IDE (Integrated Development Environment) yang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dikembangkan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oleh Google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untuk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pengembangan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aplikasi</a:t>
            </a:r>
            <a:r>
              <a:rPr lang="en-US" sz="11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Android.</a:t>
            </a:r>
            <a:endParaRPr lang="en-ID" sz="1100" dirty="0">
              <a:solidFill>
                <a:schemeClr val="tx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CD8B32-707A-2422-E7CB-4567F4593AF1}"/>
              </a:ext>
            </a:extLst>
          </p:cNvPr>
          <p:cNvSpPr txBox="1"/>
          <p:nvPr/>
        </p:nvSpPr>
        <p:spPr>
          <a:xfrm>
            <a:off x="4720893" y="440581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39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8DB361A1-6FE8-1A30-BDD6-EF2AF36D24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473045" y="4401392"/>
            <a:ext cx="587206" cy="576000"/>
          </a:xfrm>
          <a:prstGeom prst="rect">
            <a:avLst/>
          </a:prstGeom>
        </p:spPr>
      </p:pic>
      <p:sp>
        <p:nvSpPr>
          <p:cNvPr id="40" name="Google Shape;865;p68">
            <a:extLst>
              <a:ext uri="{FF2B5EF4-FFF2-40B4-BE49-F238E27FC236}">
                <a16:creationId xmlns:a16="http://schemas.microsoft.com/office/drawing/2014/main" id="{5A5A445F-A3DE-F40E-600E-EC0F54664BC0}"/>
              </a:ext>
            </a:extLst>
          </p:cNvPr>
          <p:cNvSpPr/>
          <p:nvPr/>
        </p:nvSpPr>
        <p:spPr>
          <a:xfrm>
            <a:off x="1245623" y="941585"/>
            <a:ext cx="245277" cy="18448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41" name="Google Shape;865;p68">
            <a:extLst>
              <a:ext uri="{FF2B5EF4-FFF2-40B4-BE49-F238E27FC236}">
                <a16:creationId xmlns:a16="http://schemas.microsoft.com/office/drawing/2014/main" id="{705D6A77-D5F0-10F8-75ED-F946BA40609F}"/>
              </a:ext>
            </a:extLst>
          </p:cNvPr>
          <p:cNvSpPr/>
          <p:nvPr/>
        </p:nvSpPr>
        <p:spPr>
          <a:xfrm>
            <a:off x="1248435" y="1914982"/>
            <a:ext cx="245277" cy="18448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42" name="Google Shape;865;p68">
            <a:extLst>
              <a:ext uri="{FF2B5EF4-FFF2-40B4-BE49-F238E27FC236}">
                <a16:creationId xmlns:a16="http://schemas.microsoft.com/office/drawing/2014/main" id="{E66EE3CE-D5A4-8CAC-8700-862C5A457A92}"/>
              </a:ext>
            </a:extLst>
          </p:cNvPr>
          <p:cNvSpPr/>
          <p:nvPr/>
        </p:nvSpPr>
        <p:spPr>
          <a:xfrm>
            <a:off x="1245622" y="3001968"/>
            <a:ext cx="245277" cy="18448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00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713224" y="2271750"/>
            <a:ext cx="353680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 idx="2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02" name="Google Shape;302;p37"/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303" name="Google Shape;303;p37"/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F8265E-7AAB-54B4-A5C6-34D1C28B9F34}"/>
              </a:ext>
            </a:extLst>
          </p:cNvPr>
          <p:cNvSpPr txBox="1"/>
          <p:nvPr/>
        </p:nvSpPr>
        <p:spPr>
          <a:xfrm>
            <a:off x="670955" y="4452907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5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2708C517-F064-3790-6D00-692C1D3865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3749" y="4452907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6625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</a:t>
            </a:r>
            <a:endParaRPr dirty="0"/>
          </a:p>
        </p:txBody>
      </p:sp>
      <p:sp>
        <p:nvSpPr>
          <p:cNvPr id="389" name="Google Shape;389;p46"/>
          <p:cNvSpPr txBox="1">
            <a:spLocks noGrp="1"/>
          </p:cNvSpPr>
          <p:nvPr>
            <p:ph type="subTitle" idx="1"/>
          </p:nvPr>
        </p:nvSpPr>
        <p:spPr>
          <a:xfrm>
            <a:off x="720498" y="1972139"/>
            <a:ext cx="38517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Adapun </a:t>
            </a:r>
            <a:r>
              <a:rPr lang="en-US" dirty="0" err="1"/>
              <a:t>alat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ini </a:t>
            </a:r>
            <a:r>
              <a:rPr lang="en-US" dirty="0" err="1"/>
              <a:t>meliputi</a:t>
            </a:r>
            <a:r>
              <a:rPr lang="en-US" dirty="0"/>
              <a:t> laptop, </a:t>
            </a:r>
            <a:r>
              <a:rPr lang="en-US" dirty="0" err="1"/>
              <a:t>telepon</a:t>
            </a:r>
            <a:r>
              <a:rPr lang="en-US" dirty="0"/>
              <a:t> </a:t>
            </a:r>
            <a:r>
              <a:rPr lang="en-US" dirty="0" err="1"/>
              <a:t>seluler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android, dan Bahasa </a:t>
            </a:r>
            <a:r>
              <a:rPr lang="en-US" dirty="0" err="1"/>
              <a:t>pemrograman</a:t>
            </a:r>
            <a:r>
              <a:rPr lang="en-US" dirty="0"/>
              <a:t> python, Kotlin, dan java. </a:t>
            </a:r>
          </a:p>
        </p:txBody>
      </p:sp>
      <p:sp>
        <p:nvSpPr>
          <p:cNvPr id="390" name="Google Shape;390;p46"/>
          <p:cNvSpPr txBox="1">
            <a:spLocks noGrp="1"/>
          </p:cNvSpPr>
          <p:nvPr>
            <p:ph type="subTitle" idx="2"/>
          </p:nvPr>
        </p:nvSpPr>
        <p:spPr>
          <a:xfrm>
            <a:off x="4572300" y="1969800"/>
            <a:ext cx="38517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Penelitian</a:t>
            </a:r>
            <a:r>
              <a:rPr lang="en-US" dirty="0"/>
              <a:t> ini </a:t>
            </a:r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dari</a:t>
            </a:r>
            <a:r>
              <a:rPr lang="en-US" dirty="0"/>
              <a:t> Kaggle </a:t>
            </a:r>
            <a:r>
              <a:rPr lang="en-US" dirty="0" err="1"/>
              <a:t>sebanyak</a:t>
            </a:r>
            <a:r>
              <a:rPr lang="en-US" dirty="0"/>
              <a:t> 5000 </a:t>
            </a:r>
            <a:r>
              <a:rPr lang="en-US" dirty="0" err="1"/>
              <a:t>citra</a:t>
            </a:r>
            <a:r>
              <a:rPr lang="en-US" dirty="0"/>
              <a:t>. Data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10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9 label </a:t>
            </a:r>
            <a:r>
              <a:rPr lang="en-US" dirty="0" err="1"/>
              <a:t>penyakit</a:t>
            </a:r>
            <a:r>
              <a:rPr lang="en-US" dirty="0"/>
              <a:t> dan 1 label </a:t>
            </a:r>
            <a:r>
              <a:rPr lang="en-US" dirty="0" err="1"/>
              <a:t>sehat</a:t>
            </a:r>
            <a:r>
              <a:rPr lang="en-US" dirty="0"/>
              <a:t>.</a:t>
            </a:r>
          </a:p>
        </p:txBody>
      </p:sp>
      <p:sp>
        <p:nvSpPr>
          <p:cNvPr id="392" name="Google Shape;392;p46"/>
          <p:cNvSpPr txBox="1">
            <a:spLocks noGrp="1"/>
          </p:cNvSpPr>
          <p:nvPr>
            <p:ph type="subTitle" idx="4"/>
          </p:nvPr>
        </p:nvSpPr>
        <p:spPr>
          <a:xfrm>
            <a:off x="720498" y="1658825"/>
            <a:ext cx="3851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Alat</a:t>
            </a:r>
            <a:endParaRPr dirty="0"/>
          </a:p>
        </p:txBody>
      </p:sp>
      <p:sp>
        <p:nvSpPr>
          <p:cNvPr id="393" name="Google Shape;393;p46"/>
          <p:cNvSpPr txBox="1">
            <a:spLocks noGrp="1"/>
          </p:cNvSpPr>
          <p:nvPr>
            <p:ph type="subTitle" idx="5"/>
          </p:nvPr>
        </p:nvSpPr>
        <p:spPr>
          <a:xfrm>
            <a:off x="4572298" y="1658825"/>
            <a:ext cx="3851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Bahan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3442D-ABA0-9BAC-DF3C-E4720D57A046}"/>
              </a:ext>
            </a:extLst>
          </p:cNvPr>
          <p:cNvSpPr txBox="1"/>
          <p:nvPr/>
        </p:nvSpPr>
        <p:spPr>
          <a:xfrm>
            <a:off x="4720893" y="440581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7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44AE5DFA-A46F-B5FE-DE54-F92B48DDC7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473045" y="4401392"/>
            <a:ext cx="587206" cy="576000"/>
          </a:xfrm>
          <a:prstGeom prst="rect">
            <a:avLst/>
          </a:prstGeom>
        </p:spPr>
      </p:pic>
      <p:sp>
        <p:nvSpPr>
          <p:cNvPr id="8" name="Google Shape;389;p46">
            <a:extLst>
              <a:ext uri="{FF2B5EF4-FFF2-40B4-BE49-F238E27FC236}">
                <a16:creationId xmlns:a16="http://schemas.microsoft.com/office/drawing/2014/main" id="{51B1D239-3485-6F26-DFF1-3CBDC60A5C9E}"/>
              </a:ext>
            </a:extLst>
          </p:cNvPr>
          <p:cNvSpPr txBox="1">
            <a:spLocks/>
          </p:cNvSpPr>
          <p:nvPr/>
        </p:nvSpPr>
        <p:spPr>
          <a:xfrm>
            <a:off x="2497258" y="3652608"/>
            <a:ext cx="3851700" cy="66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dilaksanakan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Maret</a:t>
            </a:r>
            <a:r>
              <a:rPr lang="en-US" dirty="0"/>
              <a:t> 2024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Juni</a:t>
            </a:r>
            <a:r>
              <a:rPr lang="en-US" dirty="0"/>
              <a:t> 2024.</a:t>
            </a:r>
          </a:p>
        </p:txBody>
      </p:sp>
      <p:sp>
        <p:nvSpPr>
          <p:cNvPr id="9" name="Google Shape;392;p46">
            <a:extLst>
              <a:ext uri="{FF2B5EF4-FFF2-40B4-BE49-F238E27FC236}">
                <a16:creationId xmlns:a16="http://schemas.microsoft.com/office/drawing/2014/main" id="{7EC332C6-2B56-E0FC-38F2-DF69B45E9A68}"/>
              </a:ext>
            </a:extLst>
          </p:cNvPr>
          <p:cNvSpPr txBox="1">
            <a:spLocks/>
          </p:cNvSpPr>
          <p:nvPr/>
        </p:nvSpPr>
        <p:spPr>
          <a:xfrm>
            <a:off x="2497258" y="3339294"/>
            <a:ext cx="38517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a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ans"/>
              <a:buNone/>
              <a:defRPr sz="2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ans"/>
              <a:buNone/>
              <a:defRPr sz="2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ans"/>
              <a:buNone/>
              <a:defRPr sz="2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ans"/>
              <a:buNone/>
              <a:defRPr sz="2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ans"/>
              <a:buNone/>
              <a:defRPr sz="2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ans"/>
              <a:buNone/>
              <a:defRPr sz="2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ans"/>
              <a:buNone/>
              <a:defRPr sz="2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ans"/>
              <a:buNone/>
              <a:defRPr sz="2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W</a:t>
            </a:r>
            <a:r>
              <a:rPr lang="en-ID" dirty="0" err="1"/>
              <a:t>aktu</a:t>
            </a:r>
            <a:r>
              <a:rPr lang="en-ID" dirty="0"/>
              <a:t> </a:t>
            </a:r>
            <a:r>
              <a:rPr lang="en-ID" dirty="0" err="1"/>
              <a:t>Penelitian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68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Prosedur Penelitian</a:t>
            </a:r>
            <a:endParaRPr dirty="0"/>
          </a:p>
        </p:txBody>
      </p:sp>
      <p:sp>
        <p:nvSpPr>
          <p:cNvPr id="496" name="Google Shape;496;p52"/>
          <p:cNvSpPr/>
          <p:nvPr/>
        </p:nvSpPr>
        <p:spPr>
          <a:xfrm>
            <a:off x="1228090" y="1146968"/>
            <a:ext cx="2835600" cy="42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Pengumpulan dataset citra daun tomat</a:t>
            </a:r>
            <a:endParaRPr sz="105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52"/>
          <p:cNvSpPr txBox="1"/>
          <p:nvPr/>
        </p:nvSpPr>
        <p:spPr>
          <a:xfrm>
            <a:off x="4338111" y="1904980"/>
            <a:ext cx="3577800" cy="16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</a:t>
            </a: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embagi data untuk </a:t>
            </a:r>
            <a:r>
              <a:rPr lang="en" sz="1100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training, validation </a:t>
            </a: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dan </a:t>
            </a:r>
            <a:r>
              <a:rPr lang="en" sz="1100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test</a:t>
            </a:r>
            <a:endParaRPr sz="1100" i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0" name="Google Shape;500;p52"/>
          <p:cNvSpPr/>
          <p:nvPr/>
        </p:nvSpPr>
        <p:spPr>
          <a:xfrm>
            <a:off x="1228186" y="1777796"/>
            <a:ext cx="2835600" cy="42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Pengolahan data</a:t>
            </a:r>
            <a:endParaRPr sz="105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52"/>
          <p:cNvSpPr txBox="1"/>
          <p:nvPr/>
        </p:nvSpPr>
        <p:spPr>
          <a:xfrm>
            <a:off x="4337986" y="2397212"/>
            <a:ext cx="3577800" cy="31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</a:t>
            </a: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enentukan parameter, ukuran kernel, jumlah filter, dan jumlah lapisan konvolusi.</a:t>
            </a:r>
            <a:endParaRPr sz="11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2" name="Google Shape;502;p52"/>
          <p:cNvSpPr/>
          <p:nvPr/>
        </p:nvSpPr>
        <p:spPr>
          <a:xfrm>
            <a:off x="1228186" y="2345405"/>
            <a:ext cx="2835600" cy="42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Pembuatan model CNN</a:t>
            </a:r>
            <a:endParaRPr sz="105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p52"/>
          <p:cNvSpPr txBox="1"/>
          <p:nvPr/>
        </p:nvSpPr>
        <p:spPr>
          <a:xfrm>
            <a:off x="4338111" y="3098045"/>
            <a:ext cx="3577800" cy="16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</a:t>
            </a: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enguji model dengan data uji menggunakan matriks evaluasi yaitu akurasi, </a:t>
            </a:r>
            <a:r>
              <a:rPr lang="en" sz="1100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loss</a:t>
            </a: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dan </a:t>
            </a:r>
            <a:r>
              <a:rPr lang="en" sz="1100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confusion</a:t>
            </a:r>
            <a:r>
              <a:rPr lang="en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100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matrix</a:t>
            </a:r>
            <a:endParaRPr sz="1100" i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8" name="Google Shape;498;p52"/>
          <p:cNvSpPr/>
          <p:nvPr/>
        </p:nvSpPr>
        <p:spPr>
          <a:xfrm>
            <a:off x="1228090" y="2967337"/>
            <a:ext cx="2835600" cy="42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Pengujian</a:t>
            </a:r>
            <a:endParaRPr sz="105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7" name="Google Shape;507;p52"/>
          <p:cNvCxnSpPr>
            <a:cxnSpLocks/>
            <a:stCxn id="500" idx="3"/>
            <a:endCxn id="503" idx="1"/>
          </p:cNvCxnSpPr>
          <p:nvPr/>
        </p:nvCxnSpPr>
        <p:spPr>
          <a:xfrm>
            <a:off x="4063786" y="1989146"/>
            <a:ext cx="2743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8" name="Google Shape;508;p52"/>
          <p:cNvCxnSpPr>
            <a:cxnSpLocks/>
            <a:stCxn id="502" idx="3"/>
            <a:endCxn id="504" idx="1"/>
          </p:cNvCxnSpPr>
          <p:nvPr/>
        </p:nvCxnSpPr>
        <p:spPr>
          <a:xfrm flipV="1">
            <a:off x="4063786" y="2555514"/>
            <a:ext cx="274200" cy="124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9" name="Google Shape;509;p52"/>
          <p:cNvCxnSpPr>
            <a:cxnSpLocks/>
            <a:stCxn id="498" idx="3"/>
            <a:endCxn id="505" idx="1"/>
          </p:cNvCxnSpPr>
          <p:nvPr/>
        </p:nvCxnSpPr>
        <p:spPr>
          <a:xfrm>
            <a:off x="4063690" y="3178687"/>
            <a:ext cx="2744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498;p52">
            <a:extLst>
              <a:ext uri="{FF2B5EF4-FFF2-40B4-BE49-F238E27FC236}">
                <a16:creationId xmlns:a16="http://schemas.microsoft.com/office/drawing/2014/main" id="{C4ACCC72-D258-6182-7BFC-7B7191E20ADC}"/>
              </a:ext>
            </a:extLst>
          </p:cNvPr>
          <p:cNvSpPr/>
          <p:nvPr/>
        </p:nvSpPr>
        <p:spPr>
          <a:xfrm>
            <a:off x="1228186" y="3586778"/>
            <a:ext cx="2835600" cy="422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Pengintegrasian</a:t>
            </a:r>
            <a:r>
              <a:rPr lang="en-ID" sz="105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model </a:t>
            </a:r>
            <a:r>
              <a:rPr lang="en-ID" sz="105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ke</a:t>
            </a:r>
            <a:r>
              <a:rPr lang="en-ID" sz="105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sz="105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ID" sz="105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sz="105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aplikasi</a:t>
            </a:r>
            <a:r>
              <a:rPr lang="en-ID" sz="105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android</a:t>
            </a:r>
          </a:p>
        </p:txBody>
      </p:sp>
      <p:sp>
        <p:nvSpPr>
          <p:cNvPr id="18" name="Google Shape;505;p52">
            <a:extLst>
              <a:ext uri="{FF2B5EF4-FFF2-40B4-BE49-F238E27FC236}">
                <a16:creationId xmlns:a16="http://schemas.microsoft.com/office/drawing/2014/main" id="{0F9A234F-4586-2D28-2B44-FB2B76DE686E}"/>
              </a:ext>
            </a:extLst>
          </p:cNvPr>
          <p:cNvSpPr txBox="1"/>
          <p:nvPr/>
        </p:nvSpPr>
        <p:spPr>
          <a:xfrm>
            <a:off x="4337986" y="3717486"/>
            <a:ext cx="3577800" cy="16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Memasukkan</a:t>
            </a:r>
            <a:r>
              <a:rPr lang="en-US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model ke </a:t>
            </a:r>
            <a:r>
              <a:rPr lang="en-US" sz="11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dalam</a:t>
            </a:r>
            <a:r>
              <a:rPr lang="en-US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aplikasi</a:t>
            </a:r>
            <a:r>
              <a:rPr lang="en-US" sz="11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android</a:t>
            </a:r>
            <a:endParaRPr sz="1100" i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19" name="Google Shape;509;p52">
            <a:extLst>
              <a:ext uri="{FF2B5EF4-FFF2-40B4-BE49-F238E27FC236}">
                <a16:creationId xmlns:a16="http://schemas.microsoft.com/office/drawing/2014/main" id="{5A678F16-6412-75B9-4B1B-4D60BC1FAE0F}"/>
              </a:ext>
            </a:extLst>
          </p:cNvPr>
          <p:cNvCxnSpPr>
            <a:cxnSpLocks/>
            <a:stCxn id="2" idx="3"/>
            <a:endCxn id="18" idx="1"/>
          </p:cNvCxnSpPr>
          <p:nvPr/>
        </p:nvCxnSpPr>
        <p:spPr>
          <a:xfrm>
            <a:off x="4063786" y="3798128"/>
            <a:ext cx="27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98EB84-970D-2E95-C82E-247C0FD2115E}"/>
              </a:ext>
            </a:extLst>
          </p:cNvPr>
          <p:cNvSpPr txBox="1"/>
          <p:nvPr/>
        </p:nvSpPr>
        <p:spPr>
          <a:xfrm>
            <a:off x="670955" y="4452907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24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AEE64B0A-EA73-93AE-3CAC-C9D02721C4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3749" y="4452907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 Alir</a:t>
            </a:r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98EB84-970D-2E95-C82E-247C0FD2115E}"/>
              </a:ext>
            </a:extLst>
          </p:cNvPr>
          <p:cNvSpPr txBox="1"/>
          <p:nvPr/>
        </p:nvSpPr>
        <p:spPr>
          <a:xfrm>
            <a:off x="670955" y="4452907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24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AEE64B0A-EA73-93AE-3CAC-C9D02721C4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3749" y="4452907"/>
            <a:ext cx="587206" cy="576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C7DDB53-9531-EEB0-1211-FEA85A549925}"/>
              </a:ext>
            </a:extLst>
          </p:cNvPr>
          <p:cNvGrpSpPr/>
          <p:nvPr/>
        </p:nvGrpSpPr>
        <p:grpSpPr>
          <a:xfrm>
            <a:off x="868820" y="1237946"/>
            <a:ext cx="7242967" cy="2667608"/>
            <a:chOff x="0" y="630277"/>
            <a:chExt cx="9278096" cy="28344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DADCA7-D470-FCC2-478B-6120335A40BA}"/>
                </a:ext>
              </a:extLst>
            </p:cNvPr>
            <p:cNvGrpSpPr/>
            <p:nvPr/>
          </p:nvGrpSpPr>
          <p:grpSpPr>
            <a:xfrm>
              <a:off x="0" y="630277"/>
              <a:ext cx="8850671" cy="2499785"/>
              <a:chOff x="0" y="634821"/>
              <a:chExt cx="8850671" cy="251781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142787B-4B39-2D54-A091-56885BA3F7D7}"/>
                  </a:ext>
                </a:extLst>
              </p:cNvPr>
              <p:cNvGrpSpPr/>
              <p:nvPr/>
            </p:nvGrpSpPr>
            <p:grpSpPr>
              <a:xfrm>
                <a:off x="0" y="634821"/>
                <a:ext cx="4329430" cy="2517810"/>
                <a:chOff x="0" y="211"/>
                <a:chExt cx="4329546" cy="2518834"/>
              </a:xfrm>
            </p:grpSpPr>
            <p:sp>
              <p:nvSpPr>
                <p:cNvPr id="15" name="Parallelogram 14">
                  <a:extLst>
                    <a:ext uri="{FF2B5EF4-FFF2-40B4-BE49-F238E27FC236}">
                      <a16:creationId xmlns:a16="http://schemas.microsoft.com/office/drawing/2014/main" id="{F703FEEA-99BF-CBA5-FCA9-917557232958}"/>
                    </a:ext>
                  </a:extLst>
                </p:cNvPr>
                <p:cNvSpPr/>
                <p:nvPr/>
              </p:nvSpPr>
              <p:spPr>
                <a:xfrm>
                  <a:off x="618923" y="211"/>
                  <a:ext cx="3120792" cy="323999"/>
                </a:xfrm>
                <a:prstGeom prst="parallelogram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Dataset Citra </a:t>
                  </a:r>
                  <a:r>
                    <a:rPr lang="en-ID" sz="1200" dirty="0" err="1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daun</a:t>
                  </a:r>
                  <a:r>
                    <a:rPr lang="en-ID" sz="1200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r>
                    <a:rPr lang="en-ID" sz="1200" dirty="0" err="1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tomat</a:t>
                  </a:r>
                  <a:endParaRPr lang="en-ID" sz="1200" dirty="0">
                    <a:solidFill>
                      <a:schemeClr val="bg1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ctr"/>
                  <a:r>
                    <a:rPr lang="en-ID" sz="1200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 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CE63171-6215-7BD1-E555-594F21287E64}"/>
                    </a:ext>
                  </a:extLst>
                </p:cNvPr>
                <p:cNvSpPr/>
                <p:nvPr/>
              </p:nvSpPr>
              <p:spPr>
                <a:xfrm>
                  <a:off x="0" y="495300"/>
                  <a:ext cx="4329430" cy="32385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 i="1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Preprocessing</a:t>
                  </a:r>
                  <a:r>
                    <a:rPr lang="en-ID" sz="1200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r>
                    <a:rPr lang="en-ID" sz="1200" dirty="0" err="1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citra</a:t>
                  </a:r>
                  <a:endParaRPr lang="en-ID" sz="1200" dirty="0">
                    <a:solidFill>
                      <a:schemeClr val="bg1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A9ACC02-6CAF-33CA-5F93-FE7442D28BAD}"/>
                    </a:ext>
                  </a:extLst>
                </p:cNvPr>
                <p:cNvSpPr/>
                <p:nvPr/>
              </p:nvSpPr>
              <p:spPr>
                <a:xfrm>
                  <a:off x="0" y="998220"/>
                  <a:ext cx="4329430" cy="32385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 i="1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Convolutional Layer (Conv2D </a:t>
                  </a:r>
                  <a:r>
                    <a:rPr lang="en-ID" sz="1200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3x3)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C164335-504B-028E-288E-0A6A4A6E6297}"/>
                    </a:ext>
                  </a:extLst>
                </p:cNvPr>
                <p:cNvSpPr/>
                <p:nvPr/>
              </p:nvSpPr>
              <p:spPr>
                <a:xfrm>
                  <a:off x="0" y="1508760"/>
                  <a:ext cx="4329430" cy="32385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 dirty="0" err="1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Fungsi</a:t>
                  </a:r>
                  <a:r>
                    <a:rPr lang="en-ID" sz="1200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r>
                    <a:rPr lang="en-ID" sz="1200" dirty="0" err="1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Aktivasi</a:t>
                  </a:r>
                  <a:r>
                    <a:rPr lang="en-ID" sz="1200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(</a:t>
                  </a:r>
                  <a:r>
                    <a:rPr lang="en-ID" sz="1200" dirty="0" err="1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ReLU</a:t>
                  </a:r>
                  <a:r>
                    <a:rPr lang="en-ID" sz="1200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)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8F1ECD7-5520-12A7-1E00-49377036985D}"/>
                    </a:ext>
                  </a:extLst>
                </p:cNvPr>
                <p:cNvSpPr/>
                <p:nvPr/>
              </p:nvSpPr>
              <p:spPr>
                <a:xfrm>
                  <a:off x="0" y="2011680"/>
                  <a:ext cx="4329546" cy="3240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 i="1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Pooling Layer (</a:t>
                  </a:r>
                  <a:r>
                    <a:rPr lang="en-ID" sz="1200" i="1" dirty="0" err="1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MaxPooling</a:t>
                  </a:r>
                  <a:r>
                    <a:rPr lang="en-ID" sz="1200" i="1" dirty="0">
                      <a:solidFill>
                        <a:schemeClr val="bg1">
                          <a:lumMod val="10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2x2)</a:t>
                  </a:r>
                  <a:endParaRPr lang="en-ID" sz="1200" dirty="0">
                    <a:solidFill>
                      <a:schemeClr val="bg1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13078728-1B0A-9151-A4BC-45BB06E7D85C}"/>
                    </a:ext>
                  </a:extLst>
                </p:cNvPr>
                <p:cNvCxnSpPr/>
                <p:nvPr/>
              </p:nvCxnSpPr>
              <p:spPr>
                <a:xfrm>
                  <a:off x="2179320" y="320040"/>
                  <a:ext cx="0" cy="179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5A68139-48B7-D0A1-FA18-0700E834CA61}"/>
                    </a:ext>
                  </a:extLst>
                </p:cNvPr>
                <p:cNvCxnSpPr/>
                <p:nvPr/>
              </p:nvCxnSpPr>
              <p:spPr>
                <a:xfrm>
                  <a:off x="2179320" y="822960"/>
                  <a:ext cx="0" cy="179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F946C4F8-A108-EA65-C22F-94CE50615B50}"/>
                    </a:ext>
                  </a:extLst>
                </p:cNvPr>
                <p:cNvCxnSpPr/>
                <p:nvPr/>
              </p:nvCxnSpPr>
              <p:spPr>
                <a:xfrm>
                  <a:off x="2179320" y="1325880"/>
                  <a:ext cx="0" cy="179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B12F48CC-6BCC-CED5-ADD5-65C99D57C364}"/>
                    </a:ext>
                  </a:extLst>
                </p:cNvPr>
                <p:cNvCxnSpPr/>
                <p:nvPr/>
              </p:nvCxnSpPr>
              <p:spPr>
                <a:xfrm>
                  <a:off x="2179320" y="1836420"/>
                  <a:ext cx="0" cy="179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81FFFB1-7CA4-1D57-9D71-AE9F429CB69D}"/>
                    </a:ext>
                  </a:extLst>
                </p:cNvPr>
                <p:cNvCxnSpPr/>
                <p:nvPr/>
              </p:nvCxnSpPr>
              <p:spPr>
                <a:xfrm>
                  <a:off x="2179320" y="2339340"/>
                  <a:ext cx="0" cy="179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">
                <a:extLst>
                  <a:ext uri="{FF2B5EF4-FFF2-40B4-BE49-F238E27FC236}">
                    <a16:creationId xmlns:a16="http://schemas.microsoft.com/office/drawing/2014/main" id="{85AE4480-EB1E-74A5-A6B0-075429111E46}"/>
                  </a:ext>
                </a:extLst>
              </p:cNvPr>
              <p:cNvSpPr/>
              <p:nvPr/>
            </p:nvSpPr>
            <p:spPr>
              <a:xfrm>
                <a:off x="5405162" y="2651223"/>
                <a:ext cx="3445509" cy="454423"/>
              </a:xfrm>
              <a:prstGeom prst="parallelogram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ID" sz="1200" dirty="0">
                    <a:solidFill>
                      <a:schemeClr val="bg1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Hasil </a:t>
                </a:r>
                <a:r>
                  <a:rPr lang="en-ID" sz="1200" dirty="0" err="1">
                    <a:solidFill>
                      <a:schemeClr val="bg1">
                        <a:lumMod val="1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identifikasi</a:t>
                </a:r>
                <a:r>
                  <a:rPr lang="en-ID" sz="1200" dirty="0">
                    <a:solidFill>
                      <a:schemeClr val="bg1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bg1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penyakit</a:t>
                </a:r>
                <a:r>
                  <a:rPr lang="en-ID" sz="1200" dirty="0">
                    <a:solidFill>
                      <a:schemeClr val="bg1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bg1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tanaman</a:t>
                </a:r>
                <a:r>
                  <a:rPr lang="en-ID" sz="1200" dirty="0">
                    <a:solidFill>
                      <a:schemeClr val="bg1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bg1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tomat</a:t>
                </a:r>
                <a:endParaRPr lang="en-ID" sz="1200" dirty="0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156780-87D1-1BFD-780C-2709642154BD}"/>
                </a:ext>
              </a:extLst>
            </p:cNvPr>
            <p:cNvSpPr/>
            <p:nvPr/>
          </p:nvSpPr>
          <p:spPr>
            <a:xfrm>
              <a:off x="4482" y="3142129"/>
              <a:ext cx="4329430" cy="3225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1" dirty="0">
                  <a:solidFill>
                    <a:schemeClr val="bg1">
                      <a:lumMod val="1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Fully Connected Layer</a:t>
              </a:r>
              <a:endParaRPr lang="en-ID" sz="1200" i="1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351B4E-2B17-28D3-20D1-895E4400A1D9}"/>
                </a:ext>
              </a:extLst>
            </p:cNvPr>
            <p:cNvSpPr/>
            <p:nvPr/>
          </p:nvSpPr>
          <p:spPr>
            <a:xfrm>
              <a:off x="4948664" y="1112657"/>
              <a:ext cx="4329427" cy="3225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1200" dirty="0" err="1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Pelatihan</a:t>
              </a:r>
              <a:r>
                <a:rPr lang="en-ID" sz="1200" dirty="0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model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98BD9F1-D1E7-7543-B0E7-1D84AE410275}"/>
                </a:ext>
              </a:extLst>
            </p:cNvPr>
            <p:cNvCxnSpPr>
              <a:cxnSpLocks/>
            </p:cNvCxnSpPr>
            <p:nvPr/>
          </p:nvCxnSpPr>
          <p:spPr>
            <a:xfrm>
              <a:off x="7127089" y="1439869"/>
              <a:ext cx="0" cy="179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CF5220-C620-AF9F-904E-0A115728653B}"/>
                </a:ext>
              </a:extLst>
            </p:cNvPr>
            <p:cNvSpPr/>
            <p:nvPr/>
          </p:nvSpPr>
          <p:spPr>
            <a:xfrm>
              <a:off x="4948665" y="1619163"/>
              <a:ext cx="4329431" cy="32297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1200" dirty="0" err="1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Pengujian</a:t>
              </a:r>
              <a:r>
                <a:rPr lang="en-ID" sz="1200" dirty="0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1200" dirty="0" err="1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Sistem</a:t>
              </a:r>
              <a:endParaRPr lang="en-ID" sz="120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965EC55-1D41-7F45-9B65-B2552F619AC6}"/>
                </a:ext>
              </a:extLst>
            </p:cNvPr>
            <p:cNvCxnSpPr>
              <a:cxnSpLocks/>
            </p:cNvCxnSpPr>
            <p:nvPr/>
          </p:nvCxnSpPr>
          <p:spPr>
            <a:xfrm>
              <a:off x="7131569" y="1941892"/>
              <a:ext cx="0" cy="179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752AA5-5A26-4E5A-66AA-5B5713FCE4A5}"/>
                </a:ext>
              </a:extLst>
            </p:cNvPr>
            <p:cNvSpPr/>
            <p:nvPr/>
          </p:nvSpPr>
          <p:spPr>
            <a:xfrm>
              <a:off x="4944182" y="2121186"/>
              <a:ext cx="4329431" cy="3225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1200" dirty="0" err="1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Pengintegrasian</a:t>
              </a:r>
              <a:r>
                <a:rPr lang="en-ID" sz="1200" dirty="0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model </a:t>
              </a:r>
              <a:r>
                <a:rPr lang="en-ID" sz="1200" dirty="0" err="1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ke</a:t>
              </a:r>
              <a:r>
                <a:rPr lang="en-ID" sz="1200" dirty="0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1200" dirty="0" err="1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dalam</a:t>
              </a:r>
              <a:r>
                <a:rPr lang="en-ID" sz="1200" dirty="0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1200" dirty="0" err="1">
                  <a:solidFill>
                    <a:schemeClr val="bg1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aplikasi</a:t>
              </a:r>
              <a:endParaRPr lang="en-ID" sz="120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370A69-56D4-700A-8992-0B36236DA756}"/>
                </a:ext>
              </a:extLst>
            </p:cNvPr>
            <p:cNvCxnSpPr>
              <a:cxnSpLocks/>
            </p:cNvCxnSpPr>
            <p:nvPr/>
          </p:nvCxnSpPr>
          <p:spPr>
            <a:xfrm>
              <a:off x="7127087" y="2448398"/>
              <a:ext cx="0" cy="179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848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713224" y="2271750"/>
            <a:ext cx="353680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dan Pembahasan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 idx="2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02" name="Google Shape;302;p37"/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303" name="Google Shape;303;p37"/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F8265E-7AAB-54B4-A5C6-34D1C28B9F34}"/>
              </a:ext>
            </a:extLst>
          </p:cNvPr>
          <p:cNvSpPr txBox="1"/>
          <p:nvPr/>
        </p:nvSpPr>
        <p:spPr>
          <a:xfrm>
            <a:off x="670955" y="4452907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5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2708C517-F064-3790-6D00-692C1D3865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3749" y="4452907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01621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2;p52">
            <a:extLst>
              <a:ext uri="{FF2B5EF4-FFF2-40B4-BE49-F238E27FC236}">
                <a16:creationId xmlns:a16="http://schemas.microsoft.com/office/drawing/2014/main" id="{ED258A1D-552C-86A4-6F68-DD5D1E41830C}"/>
              </a:ext>
            </a:extLst>
          </p:cNvPr>
          <p:cNvSpPr txBox="1">
            <a:spLocks/>
          </p:cNvSpPr>
          <p:nvPr/>
        </p:nvSpPr>
        <p:spPr>
          <a:xfrm>
            <a:off x="720000" y="271161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0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Pengolahan</a:t>
            </a:r>
            <a:r>
              <a:rPr lang="en-ID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C129E-A2C6-ECAC-B88A-5FC8D9B1E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47" y="1335799"/>
            <a:ext cx="3159906" cy="3201689"/>
          </a:xfrm>
          <a:prstGeom prst="rect">
            <a:avLst/>
          </a:prstGeom>
        </p:spPr>
      </p:pic>
      <p:sp>
        <p:nvSpPr>
          <p:cNvPr id="4" name="Google Shape;389;p46">
            <a:extLst>
              <a:ext uri="{FF2B5EF4-FFF2-40B4-BE49-F238E27FC236}">
                <a16:creationId xmlns:a16="http://schemas.microsoft.com/office/drawing/2014/main" id="{DC91ED9A-E151-23B5-61EA-E30869833688}"/>
              </a:ext>
            </a:extLst>
          </p:cNvPr>
          <p:cNvSpPr txBox="1">
            <a:spLocks/>
          </p:cNvSpPr>
          <p:nvPr/>
        </p:nvSpPr>
        <p:spPr>
          <a:xfrm>
            <a:off x="720498" y="1972139"/>
            <a:ext cx="38517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F9832-CE73-63AA-AF87-D817B9DBE057}"/>
              </a:ext>
            </a:extLst>
          </p:cNvPr>
          <p:cNvSpPr txBox="1"/>
          <p:nvPr/>
        </p:nvSpPr>
        <p:spPr>
          <a:xfrm>
            <a:off x="719999" y="836787"/>
            <a:ext cx="6968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Berikut</a:t>
            </a:r>
            <a:r>
              <a:rPr lang="en-US" sz="1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</a:t>
            </a:r>
            <a:r>
              <a:rPr lang="en-US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</a:t>
            </a:r>
            <a:r>
              <a:rPr lang="en-US" sz="1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ampel</a:t>
            </a:r>
            <a:r>
              <a:rPr lang="en-US" sz="1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citra</a:t>
            </a:r>
            <a:r>
              <a:rPr lang="en-US" sz="1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1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dilatih</a:t>
            </a:r>
            <a:r>
              <a:rPr lang="en-US" sz="1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sz="1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 CNN yang </a:t>
            </a:r>
            <a:r>
              <a:rPr lang="en-US" sz="1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telah</a:t>
            </a:r>
            <a:r>
              <a:rPr lang="en-US" sz="1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dibuat</a:t>
            </a:r>
            <a:r>
              <a:rPr lang="en-US" sz="1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 </a:t>
            </a:r>
            <a:endParaRPr lang="en-ID" sz="1400" i="0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7F28F-D354-58B2-3D49-1E8FB738E279}"/>
              </a:ext>
            </a:extLst>
          </p:cNvPr>
          <p:cNvSpPr txBox="1"/>
          <p:nvPr/>
        </p:nvSpPr>
        <p:spPr>
          <a:xfrm>
            <a:off x="4720893" y="440581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17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746FF674-2A6A-E2F8-C325-96FECEFF01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473045" y="4401392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2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B499-E990-4B14-27D1-8F46F5B0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1313"/>
            <a:ext cx="7704000" cy="572700"/>
          </a:xfrm>
        </p:spPr>
        <p:txBody>
          <a:bodyPr/>
          <a:lstStyle/>
          <a:p>
            <a:r>
              <a:rPr lang="en-ID" sz="1600" b="1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Hasil </a:t>
            </a:r>
            <a:r>
              <a:rPr lang="en-ID" sz="1600" b="1" i="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Pelatihan</a:t>
            </a:r>
            <a:r>
              <a:rPr lang="en-ID" sz="1600" b="1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Model </a:t>
            </a:r>
            <a:r>
              <a:rPr lang="en-ID" sz="1600" b="1" i="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600" b="1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3 </a:t>
            </a:r>
            <a:r>
              <a:rPr lang="en-ID" sz="1600" b="1" i="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Lapisan</a:t>
            </a:r>
            <a:r>
              <a:rPr lang="en-ID" sz="1600" b="1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i="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Konvolusi</a:t>
            </a:r>
            <a:r>
              <a:rPr lang="en-ID" sz="1600" b="1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1" i="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Tanpa</a:t>
            </a:r>
            <a:r>
              <a:rPr lang="en-ID" sz="1600" b="1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Reduce Learning Rate dan Early Stopping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BACB6D-8E6B-85E4-B035-4DFB7AAD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69" y="1037095"/>
            <a:ext cx="6120000" cy="2411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92A5B-60D6-3B29-1525-1DBB2A92F754}"/>
              </a:ext>
            </a:extLst>
          </p:cNvPr>
          <p:cNvSpPr txBox="1"/>
          <p:nvPr/>
        </p:nvSpPr>
        <p:spPr>
          <a:xfrm>
            <a:off x="720000" y="3505247"/>
            <a:ext cx="4791696" cy="887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Akurasi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0.6408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loss 0.9774 pada data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latih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Akurasi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0.5583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loss 1.9872 pada data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validasi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Akurasi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sebesar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0.8640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loss 0.4365 pada data test</a:t>
            </a:r>
            <a:endParaRPr lang="en-ID" sz="1200" i="0" dirty="0">
              <a:solidFill>
                <a:schemeClr val="tx1"/>
              </a:solidFill>
              <a:effectLst/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31661-4FAD-BFE4-CDF8-A13A69F4C56D}"/>
              </a:ext>
            </a:extLst>
          </p:cNvPr>
          <p:cNvSpPr txBox="1"/>
          <p:nvPr/>
        </p:nvSpPr>
        <p:spPr>
          <a:xfrm>
            <a:off x="4720893" y="440581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12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0D3D6417-F620-23B7-1A44-39EDF23874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473045" y="4401392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B499-E990-4B14-27D1-8F46F5B0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1313"/>
            <a:ext cx="7704000" cy="572700"/>
          </a:xfrm>
        </p:spPr>
        <p:txBody>
          <a:bodyPr/>
          <a:lstStyle/>
          <a:p>
            <a:pPr algn="just"/>
            <a:r>
              <a:rPr lang="en-ID" sz="1600" b="1" i="0" dirty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Hasil </a:t>
            </a:r>
            <a:r>
              <a:rPr lang="es-ES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Pelatihan</a:t>
            </a:r>
            <a:r>
              <a:rPr lang="es-ES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  <a:r>
              <a:rPr lang="es-ES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s-ES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Penambahan</a:t>
            </a:r>
            <a:r>
              <a:rPr lang="es-ES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Lapisan</a:t>
            </a:r>
            <a:r>
              <a:rPr lang="es-ES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Konvolusi</a:t>
            </a:r>
            <a:r>
              <a:rPr lang="es-ES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s-ES" sz="1600" b="1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Regularisasi</a:t>
            </a:r>
            <a:endParaRPr lang="en-ID" sz="1600" b="1" i="0" dirty="0"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92A5B-60D6-3B29-1525-1DBB2A92F754}"/>
              </a:ext>
            </a:extLst>
          </p:cNvPr>
          <p:cNvSpPr txBox="1"/>
          <p:nvPr/>
        </p:nvSpPr>
        <p:spPr>
          <a:xfrm>
            <a:off x="716794" y="3505247"/>
            <a:ext cx="4798108" cy="887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Akurasi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0.9701 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loss 1.0350 pada data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latih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Akurasi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0.8375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loss 1.4348 pada data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validasi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Akurasi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sebesar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0.9044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loss 0.9689 pada data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31661-4FAD-BFE4-CDF8-A13A69F4C56D}"/>
              </a:ext>
            </a:extLst>
          </p:cNvPr>
          <p:cNvSpPr txBox="1"/>
          <p:nvPr/>
        </p:nvSpPr>
        <p:spPr>
          <a:xfrm>
            <a:off x="4720893" y="440581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12" name="!!logoundip">
            <a:hlinkClick r:id="rId2" action="ppaction://hlinksldjump"/>
            <a:extLst>
              <a:ext uri="{FF2B5EF4-FFF2-40B4-BE49-F238E27FC236}">
                <a16:creationId xmlns:a16="http://schemas.microsoft.com/office/drawing/2014/main" id="{0D3D6417-F620-23B7-1A44-39EDF2387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473045" y="4401392"/>
            <a:ext cx="587206" cy="57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54CFF1-F08D-E1E3-FE3F-216892C76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00" y="991922"/>
            <a:ext cx="6120000" cy="2453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87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B499-E990-4B14-27D1-8F46F5B0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1313"/>
            <a:ext cx="7704000" cy="572700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Hasil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Pelatihan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Model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dengan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Penambahan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Reduce Learning Rate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92A5B-60D6-3B29-1525-1DBB2A92F754}"/>
              </a:ext>
            </a:extLst>
          </p:cNvPr>
          <p:cNvSpPr txBox="1"/>
          <p:nvPr/>
        </p:nvSpPr>
        <p:spPr>
          <a:xfrm>
            <a:off x="715992" y="3505247"/>
            <a:ext cx="4799712" cy="887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Akurasi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1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0.9995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loss 0.0759 pada data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latih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Akurasi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1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0.9833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loss 0.1099 pada data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validasi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Akurasi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sebesar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1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0.9926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loss 0.0981 pada data test</a:t>
            </a:r>
            <a:endParaRPr lang="en-ID" sz="1200" i="0" dirty="0">
              <a:solidFill>
                <a:schemeClr val="tx1"/>
              </a:solidFill>
              <a:effectLst/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31661-4FAD-BFE4-CDF8-A13A69F4C56D}"/>
              </a:ext>
            </a:extLst>
          </p:cNvPr>
          <p:cNvSpPr txBox="1"/>
          <p:nvPr/>
        </p:nvSpPr>
        <p:spPr>
          <a:xfrm>
            <a:off x="4720893" y="440581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12" name="!!logoundip">
            <a:hlinkClick r:id="rId2" action="ppaction://hlinksldjump"/>
            <a:extLst>
              <a:ext uri="{FF2B5EF4-FFF2-40B4-BE49-F238E27FC236}">
                <a16:creationId xmlns:a16="http://schemas.microsoft.com/office/drawing/2014/main" id="{0D3D6417-F620-23B7-1A44-39EDF2387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473045" y="4401392"/>
            <a:ext cx="587206" cy="57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11D8E-8A80-268A-C93C-242B2EAD4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0" y="874566"/>
            <a:ext cx="6120000" cy="237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5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6;p36">
            <a:extLst>
              <a:ext uri="{FF2B5EF4-FFF2-40B4-BE49-F238E27FC236}">
                <a16:creationId xmlns:a16="http://schemas.microsoft.com/office/drawing/2014/main" id="{A5249DFB-92EE-A3BD-B640-5810B66F94A0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3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Table of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4C025-61B4-B761-672A-999E3B38543A}"/>
              </a:ext>
            </a:extLst>
          </p:cNvPr>
          <p:cNvSpPr txBox="1"/>
          <p:nvPr/>
        </p:nvSpPr>
        <p:spPr>
          <a:xfrm>
            <a:off x="1091842" y="1366324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1</a:t>
            </a:r>
            <a:endParaRPr lang="en-ID" sz="3200" b="1" dirty="0">
              <a:solidFill>
                <a:schemeClr val="tx2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D56F5-CAA3-196B-98A7-C3968CB8FD42}"/>
              </a:ext>
            </a:extLst>
          </p:cNvPr>
          <p:cNvSpPr txBox="1"/>
          <p:nvPr/>
        </p:nvSpPr>
        <p:spPr>
          <a:xfrm>
            <a:off x="1091842" y="1944940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2</a:t>
            </a:r>
            <a:endParaRPr lang="en-ID" sz="3200" b="1" dirty="0">
              <a:solidFill>
                <a:schemeClr val="tx2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D786C1-A5D2-3D52-5EBB-74BB663809AE}"/>
              </a:ext>
            </a:extLst>
          </p:cNvPr>
          <p:cNvSpPr txBox="1"/>
          <p:nvPr/>
        </p:nvSpPr>
        <p:spPr>
          <a:xfrm>
            <a:off x="1091842" y="252355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3</a:t>
            </a:r>
            <a:endParaRPr lang="en-ID" sz="3200" b="1" dirty="0">
              <a:solidFill>
                <a:schemeClr val="tx2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44424-E165-EC52-BA97-E2796EB1B9E3}"/>
              </a:ext>
            </a:extLst>
          </p:cNvPr>
          <p:cNvSpPr txBox="1"/>
          <p:nvPr/>
        </p:nvSpPr>
        <p:spPr>
          <a:xfrm>
            <a:off x="1091842" y="3102172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4</a:t>
            </a:r>
            <a:endParaRPr lang="en-ID" sz="3200" b="1" dirty="0">
              <a:solidFill>
                <a:schemeClr val="tx2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5C553-DE86-1FA2-B99B-94532814FD4B}"/>
              </a:ext>
            </a:extLst>
          </p:cNvPr>
          <p:cNvSpPr txBox="1"/>
          <p:nvPr/>
        </p:nvSpPr>
        <p:spPr>
          <a:xfrm>
            <a:off x="1091842" y="3680787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5</a:t>
            </a:r>
            <a:endParaRPr lang="en-ID" sz="3200" b="1" dirty="0">
              <a:solidFill>
                <a:schemeClr val="tx2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9" name="TextBox 8">
            <a:hlinkClick r:id="rId2" action="ppaction://hlinksldjump"/>
            <a:extLst>
              <a:ext uri="{FF2B5EF4-FFF2-40B4-BE49-F238E27FC236}">
                <a16:creationId xmlns:a16="http://schemas.microsoft.com/office/drawing/2014/main" id="{573DCECF-802B-2991-F21C-1B53A70A8752}"/>
              </a:ext>
            </a:extLst>
          </p:cNvPr>
          <p:cNvSpPr txBox="1"/>
          <p:nvPr/>
        </p:nvSpPr>
        <p:spPr>
          <a:xfrm>
            <a:off x="1649927" y="1427878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Pendahuluan</a:t>
            </a:r>
            <a:endParaRPr lang="en-ID" sz="2400" dirty="0">
              <a:solidFill>
                <a:schemeClr val="tx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3B916B1E-7D15-FA6A-6372-5B03A38F3CE4}"/>
              </a:ext>
            </a:extLst>
          </p:cNvPr>
          <p:cNvSpPr txBox="1"/>
          <p:nvPr/>
        </p:nvSpPr>
        <p:spPr>
          <a:xfrm>
            <a:off x="1649927" y="2006494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Dasar </a:t>
            </a:r>
            <a:r>
              <a:rPr lang="en-US" sz="24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Teori</a:t>
            </a:r>
            <a:endParaRPr lang="en-ID" sz="2400" dirty="0">
              <a:solidFill>
                <a:schemeClr val="tx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236D4BC9-35A8-8899-8D93-FA877C924A6A}"/>
              </a:ext>
            </a:extLst>
          </p:cNvPr>
          <p:cNvSpPr txBox="1"/>
          <p:nvPr/>
        </p:nvSpPr>
        <p:spPr>
          <a:xfrm>
            <a:off x="1649926" y="2585110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Metode</a:t>
            </a:r>
            <a:r>
              <a:rPr lang="en-US" sz="24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Penelitian</a:t>
            </a:r>
            <a:endParaRPr lang="en-ID" sz="2400" dirty="0">
              <a:solidFill>
                <a:schemeClr val="tx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2" name="TextBox 11">
            <a:hlinkClick r:id="rId5" action="ppaction://hlinksldjump"/>
            <a:extLst>
              <a:ext uri="{FF2B5EF4-FFF2-40B4-BE49-F238E27FC236}">
                <a16:creationId xmlns:a16="http://schemas.microsoft.com/office/drawing/2014/main" id="{E89AD56D-644C-F04F-10C2-E422F10A29B6}"/>
              </a:ext>
            </a:extLst>
          </p:cNvPr>
          <p:cNvSpPr txBox="1"/>
          <p:nvPr/>
        </p:nvSpPr>
        <p:spPr>
          <a:xfrm>
            <a:off x="1649926" y="3163726"/>
            <a:ext cx="3542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Hasil dan </a:t>
            </a:r>
            <a:r>
              <a:rPr lang="en-US" sz="24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Pembahasan</a:t>
            </a:r>
            <a:endParaRPr lang="en-ID" sz="2400" dirty="0">
              <a:solidFill>
                <a:schemeClr val="tx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DDB31211-30DB-EED5-5F41-047453B6E65D}"/>
              </a:ext>
            </a:extLst>
          </p:cNvPr>
          <p:cNvSpPr txBox="1"/>
          <p:nvPr/>
        </p:nvSpPr>
        <p:spPr>
          <a:xfrm>
            <a:off x="1649926" y="3742342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Kesimpulan</a:t>
            </a:r>
            <a:endParaRPr lang="en-ID" sz="2400" dirty="0">
              <a:solidFill>
                <a:schemeClr val="tx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CD6792-0EBE-9B51-C04D-0DD3288EC478}"/>
              </a:ext>
            </a:extLst>
          </p:cNvPr>
          <p:cNvSpPr txBox="1"/>
          <p:nvPr/>
        </p:nvSpPr>
        <p:spPr>
          <a:xfrm>
            <a:off x="670955" y="4487495"/>
            <a:ext cx="38193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19" name="!!logoundip">
            <a:extLst>
              <a:ext uri="{FF2B5EF4-FFF2-40B4-BE49-F238E27FC236}">
                <a16:creationId xmlns:a16="http://schemas.microsoft.com/office/drawing/2014/main" id="{4A244A80-2A14-7B7E-4008-BEC6C39C74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30955" y="4499685"/>
            <a:ext cx="540000" cy="5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7F28-8EDF-9CF9-FB42-822652BC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175" y="1206437"/>
            <a:ext cx="6684600" cy="572700"/>
          </a:xfrm>
        </p:spPr>
        <p:txBody>
          <a:bodyPr/>
          <a:lstStyle/>
          <a:p>
            <a:r>
              <a:rPr lang="en-US" dirty="0" err="1"/>
              <a:t>Pembahasan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7DADF-DB50-DD64-5628-7761A3D86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6175" y="1779137"/>
            <a:ext cx="6684600" cy="1356000"/>
          </a:xfrm>
        </p:spPr>
        <p:txBody>
          <a:bodyPr/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Hasil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terbaik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pelatihan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model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didapatkan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saat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menggunakan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4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lapisan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konvolusi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karena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model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dapat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mengekstraksi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fitur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baik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,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penambahan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100" i="1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callback </a:t>
            </a:r>
            <a:r>
              <a:rPr lang="en-ID" sz="1100" i="1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ReduceLROnPlateau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juga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membantu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dalam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mengontrol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laju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pembelajaran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model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sehingga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mengurangi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fluktuasi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yang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terjadi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di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pelatihan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sebelumnya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,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penambahan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epoch juga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memberikan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waktu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lebih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lama pada model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sehingga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dapat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belajar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lebih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maksimal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,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hasil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terbaik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yang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diperoleh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p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ada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akhir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pelatihan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, model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mencapai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akurasi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0.9995 pada data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pelatihan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dan 0.9833 pada data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validasi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,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dengan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nilai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i="1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loss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sebesar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0.0759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untuk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data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pelatihan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dan 0.1099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untuk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 data </a:t>
            </a:r>
            <a:r>
              <a:rPr lang="en-ID" sz="1100" dirty="0" err="1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validasi</a:t>
            </a:r>
            <a:r>
              <a:rPr lang="en-ID" sz="1100" dirty="0">
                <a:effectLst/>
                <a:latin typeface="Golos Text" panose="020B0503020202020204" pitchFamily="34" charset="0"/>
                <a:ea typeface="Times New Roman" panose="02020603050405020304" pitchFamily="18" charset="0"/>
                <a:cs typeface="Golos Text" panose="020B0503020202020204" pitchFamily="34" charset="0"/>
              </a:rPr>
              <a:t>.</a:t>
            </a:r>
            <a:endParaRPr lang="en-ID" sz="11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C198-159E-5F30-18D7-4DCA52E27C18}"/>
              </a:ext>
            </a:extLst>
          </p:cNvPr>
          <p:cNvSpPr txBox="1"/>
          <p:nvPr/>
        </p:nvSpPr>
        <p:spPr>
          <a:xfrm>
            <a:off x="4720893" y="440581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5" name="!!logoundip">
            <a:hlinkClick r:id="rId2" action="ppaction://hlinksldjump"/>
            <a:extLst>
              <a:ext uri="{FF2B5EF4-FFF2-40B4-BE49-F238E27FC236}">
                <a16:creationId xmlns:a16="http://schemas.microsoft.com/office/drawing/2014/main" id="{3A083F1E-A797-F328-1379-C00CC7AB5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473045" y="4401392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7F28-8EDF-9CF9-FB42-822652BC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490" y="1490993"/>
            <a:ext cx="6684600" cy="572700"/>
          </a:xfrm>
        </p:spPr>
        <p:txBody>
          <a:bodyPr/>
          <a:lstStyle/>
          <a:p>
            <a:r>
              <a:rPr lang="en-US" dirty="0" err="1"/>
              <a:t>Pengujian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7DADF-DB50-DD64-5628-7761A3D86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3747" y="2116993"/>
            <a:ext cx="2825825" cy="1126167"/>
          </a:xfrm>
        </p:spPr>
        <p:txBody>
          <a:bodyPr/>
          <a:lstStyle/>
          <a:p>
            <a:pPr marL="139700" indent="0" algn="just">
              <a:buNone/>
            </a:pP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Model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kemudian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di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evaluasi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untuk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mengetahui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performanya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pada data yang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belum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pernah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dilihat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sebelumnya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.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Pengujian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ini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dilakukan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data uji </a:t>
            </a:r>
            <a:r>
              <a:rPr lang="en-US" sz="10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menggunakan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000" i="1" dirty="0">
                <a:latin typeface="Golos Text" panose="020B0503020202020204" pitchFamily="34" charset="0"/>
                <a:cs typeface="Golos Text" panose="020B0503020202020204" pitchFamily="34" charset="0"/>
              </a:rPr>
              <a:t>confusion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000" i="1" dirty="0">
                <a:latin typeface="Golos Text" panose="020B0503020202020204" pitchFamily="34" charset="0"/>
                <a:cs typeface="Golos Text" panose="020B0503020202020204" pitchFamily="34" charset="0"/>
              </a:rPr>
              <a:t>matrix</a:t>
            </a:r>
            <a:r>
              <a:rPr lang="en-US" sz="10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endParaRPr lang="en-ID" sz="10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C198-159E-5F30-18D7-4DCA52E27C18}"/>
              </a:ext>
            </a:extLst>
          </p:cNvPr>
          <p:cNvSpPr txBox="1"/>
          <p:nvPr/>
        </p:nvSpPr>
        <p:spPr>
          <a:xfrm>
            <a:off x="4720893" y="440581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5" name="!!logoundip">
            <a:hlinkClick r:id="rId2" action="ppaction://hlinksldjump"/>
            <a:extLst>
              <a:ext uri="{FF2B5EF4-FFF2-40B4-BE49-F238E27FC236}">
                <a16:creationId xmlns:a16="http://schemas.microsoft.com/office/drawing/2014/main" id="{3A083F1E-A797-F328-1379-C00CC7AB5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473045" y="4401392"/>
            <a:ext cx="587206" cy="57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3F51D-7D31-14B5-5A4F-B8022BD5D5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" t="2638" r="5309"/>
          <a:stretch/>
        </p:blipFill>
        <p:spPr bwMode="auto">
          <a:xfrm>
            <a:off x="4081373" y="773032"/>
            <a:ext cx="3901045" cy="33060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760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7F28-8EDF-9CF9-FB42-822652BC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97" y="354489"/>
            <a:ext cx="6684600" cy="572700"/>
          </a:xfrm>
        </p:spPr>
        <p:txBody>
          <a:bodyPr/>
          <a:lstStyle/>
          <a:p>
            <a:r>
              <a:rPr lang="en-US" sz="2000" dirty="0" err="1"/>
              <a:t>Implementasi</a:t>
            </a:r>
            <a:r>
              <a:rPr lang="en-US" sz="2000" dirty="0"/>
              <a:t> Model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Android</a:t>
            </a:r>
            <a:endParaRPr lang="en-ID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7DADF-DB50-DD64-5628-7761A3D86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197" y="875400"/>
            <a:ext cx="6684600" cy="3392700"/>
          </a:xfrm>
        </p:spPr>
        <p:txBody>
          <a:bodyPr/>
          <a:lstStyle/>
          <a:p>
            <a:pPr marL="139700" indent="0" algn="just">
              <a:buNone/>
            </a:pP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Setelah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diuji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performanya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, model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kemudian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disimpan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ke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dalam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format TensorFlow Lite (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TFLite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)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sehingga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dapat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diintegrasikan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ke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dalam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100" dirty="0" err="1">
                <a:latin typeface="Golos Text" panose="020B0503020202020204" pitchFamily="34" charset="0"/>
                <a:cs typeface="Golos Text" panose="020B0503020202020204" pitchFamily="34" charset="0"/>
              </a:rPr>
              <a:t>aplikasi</a:t>
            </a:r>
            <a:r>
              <a:rPr lang="en-US" sz="1100" dirty="0">
                <a:latin typeface="Golos Text" panose="020B0503020202020204" pitchFamily="34" charset="0"/>
                <a:cs typeface="Golos Text" panose="020B0503020202020204" pitchFamily="34" charset="0"/>
              </a:rPr>
              <a:t> Android.</a:t>
            </a:r>
            <a:endParaRPr lang="en-ID" sz="11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C198-159E-5F30-18D7-4DCA52E27C18}"/>
              </a:ext>
            </a:extLst>
          </p:cNvPr>
          <p:cNvSpPr txBox="1"/>
          <p:nvPr/>
        </p:nvSpPr>
        <p:spPr>
          <a:xfrm>
            <a:off x="4720893" y="440581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5" name="!!logoundip">
            <a:hlinkClick r:id="rId2" action="ppaction://hlinksldjump"/>
            <a:extLst>
              <a:ext uri="{FF2B5EF4-FFF2-40B4-BE49-F238E27FC236}">
                <a16:creationId xmlns:a16="http://schemas.microsoft.com/office/drawing/2014/main" id="{3A083F1E-A797-F328-1379-C00CC7AB5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473045" y="4401392"/>
            <a:ext cx="587206" cy="57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92B1-1AAB-55D8-5DFA-FAC41A6F37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281" y="1581702"/>
            <a:ext cx="1511935" cy="310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59F54-3B72-ECD8-A970-EDCD22DDC5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786" y="1581702"/>
            <a:ext cx="1512000" cy="3108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63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713224" y="2271750"/>
            <a:ext cx="353680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 idx="2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302" name="Google Shape;302;p37"/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303" name="Google Shape;303;p37"/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F8265E-7AAB-54B4-A5C6-34D1C28B9F34}"/>
              </a:ext>
            </a:extLst>
          </p:cNvPr>
          <p:cNvSpPr txBox="1"/>
          <p:nvPr/>
        </p:nvSpPr>
        <p:spPr>
          <a:xfrm>
            <a:off x="670955" y="4452907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5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2708C517-F064-3790-6D00-692C1D3865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3749" y="4452907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2065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5"/>
          <p:cNvSpPr txBox="1">
            <a:spLocks noGrp="1"/>
          </p:cNvSpPr>
          <p:nvPr>
            <p:ph type="title"/>
          </p:nvPr>
        </p:nvSpPr>
        <p:spPr>
          <a:xfrm>
            <a:off x="720000" y="9384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3" name="Google Shape;389;p46">
            <a:extLst>
              <a:ext uri="{FF2B5EF4-FFF2-40B4-BE49-F238E27FC236}">
                <a16:creationId xmlns:a16="http://schemas.microsoft.com/office/drawing/2014/main" id="{A042F852-D923-7FB6-2115-F4F8122A4855}"/>
              </a:ext>
            </a:extLst>
          </p:cNvPr>
          <p:cNvSpPr txBox="1">
            <a:spLocks/>
          </p:cNvSpPr>
          <p:nvPr/>
        </p:nvSpPr>
        <p:spPr>
          <a:xfrm>
            <a:off x="720000" y="1890859"/>
            <a:ext cx="7704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Dari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penelitian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ini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dapat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disimpulkan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bahwa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aplikasi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dikembangkan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memperoleh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akurasi</a:t>
            </a:r>
            <a:r>
              <a:rPr lang="en-US" sz="1200" b="1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terbaik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sebesar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0.9995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data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pelatihan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loss 0.0759 dan 0.9833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validation accuracy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loss 0.1099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9 </a:t>
            </a:r>
            <a:r>
              <a:rPr lang="en-US" sz="1200" b="1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jenis</a:t>
            </a:r>
            <a:r>
              <a:rPr lang="en-US" sz="1200" b="1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penyakit</a:t>
            </a:r>
            <a:r>
              <a:rPr lang="en-US" sz="1200" b="1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yaitu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i="1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Tomato mosaic virus, Target Spot, Bacterial spot, Tomato Yellow Leaf Curl Virus, Late blight, Leaf Mold, Early blight, Spider mites, Tomato healthy, Septoria leaf spot 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dan juga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tanaman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tomat</a:t>
            </a:r>
            <a:r>
              <a:rPr lang="en-US" sz="1200" b="1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 yang </a:t>
            </a:r>
            <a:r>
              <a:rPr lang="en-US" sz="1200" b="1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sehat</a:t>
            </a:r>
            <a:r>
              <a:rPr lang="en-US" sz="1200" dirty="0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0B12F-916C-9781-7F8C-C2EDD287086B}"/>
              </a:ext>
            </a:extLst>
          </p:cNvPr>
          <p:cNvSpPr txBox="1"/>
          <p:nvPr/>
        </p:nvSpPr>
        <p:spPr>
          <a:xfrm>
            <a:off x="4720893" y="440581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5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905BE30C-2E0D-D639-ECB6-132177EAA4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473045" y="4401392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6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1644450" y="1307100"/>
            <a:ext cx="5855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</a:t>
            </a:r>
            <a:br>
              <a:rPr lang="en" dirty="0"/>
            </a:br>
            <a:r>
              <a:rPr lang="en" dirty="0"/>
              <a:t>Kasih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713224" y="2271750"/>
            <a:ext cx="353680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 idx="2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02" name="Google Shape;302;p37"/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303" name="Google Shape;303;p37"/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991C881-7116-08D9-39B1-A454BE01D514}"/>
              </a:ext>
            </a:extLst>
          </p:cNvPr>
          <p:cNvSpPr txBox="1"/>
          <p:nvPr/>
        </p:nvSpPr>
        <p:spPr>
          <a:xfrm>
            <a:off x="670955" y="4487495"/>
            <a:ext cx="38193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7" name="!!logoundip">
            <a:extLst>
              <a:ext uri="{FF2B5EF4-FFF2-40B4-BE49-F238E27FC236}">
                <a16:creationId xmlns:a16="http://schemas.microsoft.com/office/drawing/2014/main" id="{BB7A9514-34BA-9C26-C79B-447A8C1F0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30955" y="4499685"/>
            <a:ext cx="540000" cy="5296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0A098-0207-401F-ED57-EA24AEF1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08C74-88C4-8C66-28FC-B8601B5F7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Buah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tomat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i="1" dirty="0">
                <a:latin typeface="Golos Text" panose="020B0503020202020204" pitchFamily="34" charset="0"/>
                <a:cs typeface="Golos Text" panose="020B0503020202020204" pitchFamily="34" charset="0"/>
              </a:rPr>
              <a:t>(Solanum </a:t>
            </a:r>
            <a:r>
              <a:rPr lang="en-US" sz="1400" i="1" dirty="0" err="1">
                <a:latin typeface="Golos Text" panose="020B0503020202020204" pitchFamily="34" charset="0"/>
                <a:cs typeface="Golos Text" panose="020B0503020202020204" pitchFamily="34" charset="0"/>
              </a:rPr>
              <a:t>Lycopersicum</a:t>
            </a:r>
            <a:r>
              <a:rPr lang="en-US" sz="1400" i="1" dirty="0">
                <a:latin typeface="Golos Text" panose="020B0503020202020204" pitchFamily="34" charset="0"/>
                <a:cs typeface="Golos Text" panose="020B0503020202020204" pitchFamily="34" charset="0"/>
              </a:rPr>
              <a:t>)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diminati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karena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kandungan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tinggi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Vitamin A, C, dan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likopen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.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Produksi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tomat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di Indonesia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mengalami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penurunan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,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terutama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disebabkan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b="1" dirty="0" err="1">
                <a:latin typeface="Golos Text" panose="020B0503020202020204" pitchFamily="34" charset="0"/>
                <a:cs typeface="Golos Text" panose="020B0503020202020204" pitchFamily="34" charset="0"/>
              </a:rPr>
              <a:t>serangan</a:t>
            </a:r>
            <a:r>
              <a:rPr lang="en-US" sz="1400" b="1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b="1" dirty="0" err="1">
                <a:latin typeface="Golos Text" panose="020B0503020202020204" pitchFamily="34" charset="0"/>
                <a:cs typeface="Golos Text" panose="020B0503020202020204" pitchFamily="34" charset="0"/>
              </a:rPr>
              <a:t>hama</a:t>
            </a:r>
            <a:r>
              <a:rPr lang="en-US" sz="1400" b="1" dirty="0">
                <a:latin typeface="Golos Text" panose="020B0503020202020204" pitchFamily="34" charset="0"/>
                <a:cs typeface="Golos Text" panose="020B0503020202020204" pitchFamily="34" charset="0"/>
              </a:rPr>
              <a:t> dan </a:t>
            </a:r>
            <a:r>
              <a:rPr lang="en-US" sz="1400" b="1" dirty="0" err="1">
                <a:latin typeface="Golos Text" panose="020B0503020202020204" pitchFamily="34" charset="0"/>
                <a:cs typeface="Golos Text" panose="020B0503020202020204" pitchFamily="34" charset="0"/>
              </a:rPr>
              <a:t>penyakit</a:t>
            </a:r>
            <a:r>
              <a:rPr lang="en-US" sz="1400" b="1" dirty="0">
                <a:latin typeface="Golos Text" panose="020B0503020202020204" pitchFamily="34" charset="0"/>
                <a:cs typeface="Golos Text" panose="020B0503020202020204" pitchFamily="34" charset="0"/>
              </a:rPr>
              <a:t>.</a:t>
            </a:r>
          </a:p>
          <a:p>
            <a:pPr marL="139700" indent="0">
              <a:buNone/>
            </a:pPr>
            <a:endParaRPr lang="en-ID" dirty="0"/>
          </a:p>
          <a:p>
            <a:pPr marL="139700" indent="0">
              <a:buNone/>
            </a:pP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Maka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diperlukan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b="1" dirty="0" err="1">
                <a:latin typeface="Golos Text" panose="020B0503020202020204" pitchFamily="34" charset="0"/>
                <a:cs typeface="Golos Text" panose="020B0503020202020204" pitchFamily="34" charset="0"/>
              </a:rPr>
              <a:t>pengendalian</a:t>
            </a:r>
            <a:r>
              <a:rPr lang="en-US" sz="1400" b="1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b="1" dirty="0" err="1">
                <a:latin typeface="Golos Text" panose="020B0503020202020204" pitchFamily="34" charset="0"/>
                <a:cs typeface="Golos Text" panose="020B0503020202020204" pitchFamily="34" charset="0"/>
              </a:rPr>
              <a:t>hama</a:t>
            </a:r>
            <a:r>
              <a:rPr lang="en-US" sz="1400" b="1" dirty="0">
                <a:latin typeface="Golos Text" panose="020B0503020202020204" pitchFamily="34" charset="0"/>
                <a:cs typeface="Golos Text" panose="020B0503020202020204" pitchFamily="34" charset="0"/>
              </a:rPr>
              <a:t> dan </a:t>
            </a:r>
            <a:r>
              <a:rPr lang="en-US" sz="1400" b="1" dirty="0" err="1">
                <a:latin typeface="Golos Text" panose="020B0503020202020204" pitchFamily="34" charset="0"/>
                <a:cs typeface="Golos Text" panose="020B0503020202020204" pitchFamily="34" charset="0"/>
              </a:rPr>
              <a:t>penyakit</a:t>
            </a:r>
            <a:r>
              <a:rPr lang="en-US" sz="1400" b="1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untuk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meningkatkan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produksi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buah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tomat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.</a:t>
            </a:r>
          </a:p>
          <a:p>
            <a:pPr marL="139700" indent="0">
              <a:buNone/>
            </a:pPr>
            <a:endParaRPr lang="en-ID" dirty="0"/>
          </a:p>
          <a:p>
            <a:pPr marL="139700" indent="0">
              <a:buNone/>
            </a:pP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Untuk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itu, </a:t>
            </a:r>
            <a:r>
              <a:rPr lang="en-US" sz="1400" b="1" dirty="0" err="1">
                <a:latin typeface="Golos Text" panose="020B0503020202020204" pitchFamily="34" charset="0"/>
                <a:cs typeface="Golos Text" panose="020B0503020202020204" pitchFamily="34" charset="0"/>
              </a:rPr>
              <a:t>mengembangkan</a:t>
            </a:r>
            <a:r>
              <a:rPr lang="en-US" sz="1400" b="1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b="1" dirty="0" err="1">
                <a:latin typeface="Golos Text" panose="020B0503020202020204" pitchFamily="34" charset="0"/>
                <a:cs typeface="Golos Text" panose="020B0503020202020204" pitchFamily="34" charset="0"/>
              </a:rPr>
              <a:t>sistem</a:t>
            </a:r>
            <a:r>
              <a:rPr lang="en-US" sz="1400" b="1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b="1" dirty="0" err="1">
                <a:latin typeface="Golos Text" panose="020B0503020202020204" pitchFamily="34" charset="0"/>
                <a:cs typeface="Golos Text" panose="020B0503020202020204" pitchFamily="34" charset="0"/>
              </a:rPr>
              <a:t>identifikasi</a:t>
            </a:r>
            <a:r>
              <a:rPr lang="en-US" sz="1400" b="1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menggunakan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400" b="1" i="1" dirty="0">
                <a:latin typeface="Golos Text" panose="020B0503020202020204" pitchFamily="34" charset="0"/>
                <a:cs typeface="Golos Text" panose="020B0503020202020204" pitchFamily="34" charset="0"/>
              </a:rPr>
              <a:t>convolutional neural network (CNN)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dalam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platform android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merupakan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Solusi yang </a:t>
            </a:r>
            <a:r>
              <a:rPr lang="en-US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efektif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0C27A-8D22-90E0-AD5C-20C018C3FD06}"/>
              </a:ext>
            </a:extLst>
          </p:cNvPr>
          <p:cNvSpPr txBox="1"/>
          <p:nvPr/>
        </p:nvSpPr>
        <p:spPr>
          <a:xfrm>
            <a:off x="670955" y="4487495"/>
            <a:ext cx="38193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7" name="!!logoundip">
            <a:extLst>
              <a:ext uri="{FF2B5EF4-FFF2-40B4-BE49-F238E27FC236}">
                <a16:creationId xmlns:a16="http://schemas.microsoft.com/office/drawing/2014/main" id="{2F3B233B-9DC7-56BD-5275-9E809C9C9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30955" y="4499685"/>
            <a:ext cx="540000" cy="5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dan Manfaat</a:t>
            </a:r>
            <a:endParaRPr dirty="0"/>
          </a:p>
        </p:txBody>
      </p:sp>
      <p:sp>
        <p:nvSpPr>
          <p:cNvPr id="515" name="Google Shape;515;p53"/>
          <p:cNvSpPr txBox="1">
            <a:spLocks noGrp="1"/>
          </p:cNvSpPr>
          <p:nvPr>
            <p:ph type="subTitle" idx="1"/>
          </p:nvPr>
        </p:nvSpPr>
        <p:spPr>
          <a:xfrm>
            <a:off x="720000" y="3000569"/>
            <a:ext cx="77040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Memudahkan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para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petani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atau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penanam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tomat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awam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dalam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mendeteksi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penyakit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dialami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oleh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tanaman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tomat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agar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dapat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melakukan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penanganan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dini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mengurangi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resiko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gagal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panen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.</a:t>
            </a:r>
          </a:p>
          <a:p>
            <a:pPr algn="just"/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Dengan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adanya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upaya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deteksi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dini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penyakit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pada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tanaman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tomat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diharapkan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dapat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membantu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petani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dalam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meningkatkan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produktivitas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tanaman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hasil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panen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secara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keseluruhan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Golos Text" panose="020B0503020202020204" pitchFamily="34" charset="0"/>
                <a:cs typeface="Golos Text" panose="020B0503020202020204" pitchFamily="34" charset="0"/>
              </a:rPr>
              <a:t>.</a:t>
            </a:r>
          </a:p>
          <a:p>
            <a:pPr algn="just"/>
            <a:endParaRPr lang="en-ID" sz="1200" b="0" i="0" dirty="0">
              <a:solidFill>
                <a:schemeClr val="tx1"/>
              </a:solidFill>
              <a:effectLst/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516" name="Google Shape;516;p53"/>
          <p:cNvSpPr txBox="1">
            <a:spLocks noGrp="1"/>
          </p:cNvSpPr>
          <p:nvPr>
            <p:ph type="subTitle" idx="2"/>
          </p:nvPr>
        </p:nvSpPr>
        <p:spPr>
          <a:xfrm>
            <a:off x="720000" y="1843966"/>
            <a:ext cx="77040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Penelitian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ini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bertujuan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untuk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rancang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bangun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sebuah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aplikasi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berbasis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android yang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dapat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membantu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mendeteksi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penyakit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pada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daun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tanaman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en-US" sz="1200" dirty="0" err="1">
                <a:latin typeface="Golos Text" panose="020B0503020202020204" pitchFamily="34" charset="0"/>
                <a:cs typeface="Golos Text" panose="020B0503020202020204" pitchFamily="34" charset="0"/>
              </a:rPr>
              <a:t>tomat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.</a:t>
            </a:r>
          </a:p>
        </p:txBody>
      </p:sp>
      <p:sp>
        <p:nvSpPr>
          <p:cNvPr id="517" name="Google Shape;517;p53"/>
          <p:cNvSpPr txBox="1">
            <a:spLocks noGrp="1"/>
          </p:cNvSpPr>
          <p:nvPr>
            <p:ph type="subTitle" idx="3"/>
          </p:nvPr>
        </p:nvSpPr>
        <p:spPr>
          <a:xfrm>
            <a:off x="720000" y="1387700"/>
            <a:ext cx="77040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Penelitian</a:t>
            </a:r>
            <a:endParaRPr dirty="0"/>
          </a:p>
        </p:txBody>
      </p:sp>
      <p:sp>
        <p:nvSpPr>
          <p:cNvPr id="518" name="Google Shape;518;p53"/>
          <p:cNvSpPr txBox="1">
            <a:spLocks noGrp="1"/>
          </p:cNvSpPr>
          <p:nvPr>
            <p:ph type="subTitle" idx="4"/>
          </p:nvPr>
        </p:nvSpPr>
        <p:spPr>
          <a:xfrm>
            <a:off x="720000" y="2499569"/>
            <a:ext cx="77040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Manfaat Penelitian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53844-71A0-C463-ED17-EFB746929A53}"/>
              </a:ext>
            </a:extLst>
          </p:cNvPr>
          <p:cNvSpPr txBox="1"/>
          <p:nvPr/>
        </p:nvSpPr>
        <p:spPr>
          <a:xfrm>
            <a:off x="670955" y="4487495"/>
            <a:ext cx="38193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3" name="!!logoundip">
            <a:extLst>
              <a:ext uri="{FF2B5EF4-FFF2-40B4-BE49-F238E27FC236}">
                <a16:creationId xmlns:a16="http://schemas.microsoft.com/office/drawing/2014/main" id="{A3A5DE6D-0D13-C275-F864-F1085EDFA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30955" y="4499685"/>
            <a:ext cx="540000" cy="5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713224" y="2271750"/>
            <a:ext cx="353680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Dasar Teori</a:t>
            </a:r>
            <a:endParaRPr dirty="0"/>
          </a:p>
        </p:txBody>
      </p:sp>
      <p:sp>
        <p:nvSpPr>
          <p:cNvPr id="301" name="Google Shape;301;p37"/>
          <p:cNvSpPr txBox="1">
            <a:spLocks noGrp="1"/>
          </p:cNvSpPr>
          <p:nvPr>
            <p:ph type="title" idx="2"/>
          </p:nvPr>
        </p:nvSpPr>
        <p:spPr>
          <a:xfrm>
            <a:off x="713225" y="12679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02" name="Google Shape;302;p37"/>
          <p:cNvGrpSpPr/>
          <p:nvPr/>
        </p:nvGrpSpPr>
        <p:grpSpPr>
          <a:xfrm>
            <a:off x="6234375" y="1268000"/>
            <a:ext cx="2678900" cy="6297300"/>
            <a:chOff x="6234375" y="1268000"/>
            <a:chExt cx="2678900" cy="6297300"/>
          </a:xfrm>
        </p:grpSpPr>
        <p:sp>
          <p:nvSpPr>
            <p:cNvPr id="303" name="Google Shape;303;p37"/>
            <p:cNvSpPr/>
            <p:nvPr/>
          </p:nvSpPr>
          <p:spPr>
            <a:xfrm>
              <a:off x="7286675" y="1268000"/>
              <a:ext cx="1626600" cy="6297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6234375" y="2822294"/>
              <a:ext cx="1483500" cy="4365000"/>
            </a:xfrm>
            <a:prstGeom prst="roundRect">
              <a:avLst>
                <a:gd name="adj" fmla="val 50000"/>
              </a:avLst>
            </a:prstGeom>
            <a:solidFill>
              <a:srgbClr val="F6F6F6">
                <a:alpha val="2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6766725" y="2109800"/>
              <a:ext cx="418800" cy="418800"/>
            </a:xfrm>
            <a:prstGeom prst="ellipse">
              <a:avLst/>
            </a:prstGeom>
            <a:solidFill>
              <a:srgbClr val="F2557A">
                <a:alpha val="7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F8265E-7AAB-54B4-A5C6-34D1C28B9F34}"/>
              </a:ext>
            </a:extLst>
          </p:cNvPr>
          <p:cNvSpPr txBox="1"/>
          <p:nvPr/>
        </p:nvSpPr>
        <p:spPr>
          <a:xfrm>
            <a:off x="670955" y="4452907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1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5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2708C517-F064-3790-6D00-692C1D3865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3749" y="4452907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9923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0C7A-E554-F283-0A23-4748D68EA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Tomat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8CA4B8-C952-60B2-F886-3CC245702667}"/>
              </a:ext>
            </a:extLst>
          </p:cNvPr>
          <p:cNvSpPr txBox="1"/>
          <p:nvPr/>
        </p:nvSpPr>
        <p:spPr>
          <a:xfrm>
            <a:off x="1360571" y="1102218"/>
            <a:ext cx="151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Mosaic virus</a:t>
            </a:r>
            <a:endParaRPr lang="en-ID" sz="1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6DC5E-46F4-C97C-1C43-5E606B811E70}"/>
              </a:ext>
            </a:extLst>
          </p:cNvPr>
          <p:cNvSpPr txBox="1"/>
          <p:nvPr/>
        </p:nvSpPr>
        <p:spPr>
          <a:xfrm>
            <a:off x="2275529" y="2692924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Target Spot</a:t>
            </a:r>
            <a:endParaRPr lang="en-ID" sz="1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8C7882-C0D7-8662-4853-7544AFAE340A}"/>
              </a:ext>
            </a:extLst>
          </p:cNvPr>
          <p:cNvSpPr txBox="1"/>
          <p:nvPr/>
        </p:nvSpPr>
        <p:spPr>
          <a:xfrm>
            <a:off x="3497792" y="1102218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Bacterial Spot</a:t>
            </a:r>
            <a:endParaRPr lang="en-ID" sz="1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D9199-1FC9-DA3B-B93D-F0C8B631DD11}"/>
              </a:ext>
            </a:extLst>
          </p:cNvPr>
          <p:cNvSpPr txBox="1"/>
          <p:nvPr/>
        </p:nvSpPr>
        <p:spPr>
          <a:xfrm>
            <a:off x="5787298" y="1102218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Yellow leaf curl virus</a:t>
            </a:r>
            <a:endParaRPr lang="en-ID" sz="1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0B6257-3EBE-E99F-991E-2B66BF5D651F}"/>
              </a:ext>
            </a:extLst>
          </p:cNvPr>
          <p:cNvSpPr txBox="1"/>
          <p:nvPr/>
        </p:nvSpPr>
        <p:spPr>
          <a:xfrm>
            <a:off x="670955" y="4452907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32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A77D85A5-B065-2FC7-58BB-18E0D0E91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3749" y="4452907"/>
            <a:ext cx="587206" cy="57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F9535C-E559-CA82-EC09-CB5F3D08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47" y="1486134"/>
            <a:ext cx="1070416" cy="10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A0F1D5E-5EC4-122E-35ED-E4D6D1200AE1}"/>
              </a:ext>
            </a:extLst>
          </p:cNvPr>
          <p:cNvGrpSpPr/>
          <p:nvPr/>
        </p:nvGrpSpPr>
        <p:grpSpPr>
          <a:xfrm>
            <a:off x="1908963" y="3090060"/>
            <a:ext cx="2147301" cy="1080000"/>
            <a:chOff x="1750654" y="2672180"/>
            <a:chExt cx="2147301" cy="108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A29860-894C-3B4C-968C-90A64EAF0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635" r="2681"/>
            <a:stretch/>
          </p:blipFill>
          <p:spPr bwMode="auto">
            <a:xfrm>
              <a:off x="2827538" y="2672180"/>
              <a:ext cx="1070417" cy="108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CBB8E1-BBAA-A168-E0CB-7D18F1759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464" r="16483"/>
            <a:stretch/>
          </p:blipFill>
          <p:spPr bwMode="auto">
            <a:xfrm>
              <a:off x="1750654" y="2672180"/>
              <a:ext cx="1070415" cy="108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EAB6488-454F-3FA2-6E6E-42019A684A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098" y="1550255"/>
            <a:ext cx="1507640" cy="951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70675-312F-85D8-9282-AC8CFFC9D5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4536" t="59001" r="3102" b="2634"/>
          <a:stretch/>
        </p:blipFill>
        <p:spPr>
          <a:xfrm>
            <a:off x="6397918" y="1505208"/>
            <a:ext cx="1142534" cy="1041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3E9BB1-AF7D-5EF9-0E5C-C9397481423F}"/>
              </a:ext>
            </a:extLst>
          </p:cNvPr>
          <p:cNvSpPr txBox="1"/>
          <p:nvPr/>
        </p:nvSpPr>
        <p:spPr>
          <a:xfrm>
            <a:off x="4953517" y="2692924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Late blight</a:t>
            </a:r>
            <a:endParaRPr lang="en-ID" sz="1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AF92E-7CF7-0CA6-0889-0765215130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920" t="13909" r="2286" b="6150"/>
          <a:stretch/>
        </p:blipFill>
        <p:spPr>
          <a:xfrm>
            <a:off x="5069288" y="3088278"/>
            <a:ext cx="107041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0C7A-E554-F283-0A23-4748D68EA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Tomat</a:t>
            </a:r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58629-9BA5-4124-181F-13B77049FCAA}"/>
              </a:ext>
            </a:extLst>
          </p:cNvPr>
          <p:cNvSpPr txBox="1"/>
          <p:nvPr/>
        </p:nvSpPr>
        <p:spPr>
          <a:xfrm>
            <a:off x="1499171" y="117321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Leaf Mold</a:t>
            </a:r>
            <a:endParaRPr lang="en-ID" sz="1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6DF64F-50D3-CD74-30F8-611B9F6AD630}"/>
              </a:ext>
            </a:extLst>
          </p:cNvPr>
          <p:cNvSpPr txBox="1"/>
          <p:nvPr/>
        </p:nvSpPr>
        <p:spPr>
          <a:xfrm>
            <a:off x="3890571" y="1173211"/>
            <a:ext cx="137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Early Blight</a:t>
            </a:r>
            <a:endParaRPr lang="en-ID" sz="1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94FC86-04B9-4393-CA8B-CF19180D5045}"/>
              </a:ext>
            </a:extLst>
          </p:cNvPr>
          <p:cNvSpPr txBox="1"/>
          <p:nvPr/>
        </p:nvSpPr>
        <p:spPr>
          <a:xfrm>
            <a:off x="6134307" y="1168310"/>
            <a:ext cx="1489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Spider Mites</a:t>
            </a:r>
            <a:endParaRPr lang="en-ID" sz="1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0B6257-3EBE-E99F-991E-2B66BF5D651F}"/>
              </a:ext>
            </a:extLst>
          </p:cNvPr>
          <p:cNvSpPr txBox="1"/>
          <p:nvPr/>
        </p:nvSpPr>
        <p:spPr>
          <a:xfrm>
            <a:off x="670955" y="4452907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32" name="!!logoundip">
            <a:hlinkClick r:id="rId3" action="ppaction://hlinksldjump"/>
            <a:extLst>
              <a:ext uri="{FF2B5EF4-FFF2-40B4-BE49-F238E27FC236}">
                <a16:creationId xmlns:a16="http://schemas.microsoft.com/office/drawing/2014/main" id="{A77D85A5-B065-2FC7-58BB-18E0D0E91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3749" y="4452907"/>
            <a:ext cx="587206" cy="57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CD5111-C62D-0177-078C-7957CC11A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39" y="1571501"/>
            <a:ext cx="107041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AC469-C0E2-8434-68ED-8AE0300B9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306" y="1571501"/>
            <a:ext cx="1439434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86787-D7EA-D461-F8D8-B520AC6881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54" y="1568625"/>
            <a:ext cx="1070416" cy="10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E1486AD-60F7-A155-9AB9-13286EF5BE75}"/>
              </a:ext>
            </a:extLst>
          </p:cNvPr>
          <p:cNvGrpSpPr/>
          <p:nvPr/>
        </p:nvGrpSpPr>
        <p:grpSpPr>
          <a:xfrm>
            <a:off x="3548323" y="2815596"/>
            <a:ext cx="2047355" cy="1486726"/>
            <a:chOff x="3599837" y="2815596"/>
            <a:chExt cx="2047355" cy="14867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AE4185-62C1-C019-DA7A-9EF0482BFFED}"/>
                </a:ext>
              </a:extLst>
            </p:cNvPr>
            <p:cNvSpPr txBox="1"/>
            <p:nvPr/>
          </p:nvSpPr>
          <p:spPr>
            <a:xfrm>
              <a:off x="3599837" y="2815596"/>
              <a:ext cx="2047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Septoria leaf spot</a:t>
              </a:r>
              <a:endParaRPr lang="en-ID" sz="1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0E8502-E493-C534-0020-18985CE64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7187" y="3222322"/>
              <a:ext cx="1452654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5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FD6DC5E-46F4-C97C-1C43-5E606B811E70}"/>
              </a:ext>
            </a:extLst>
          </p:cNvPr>
          <p:cNvSpPr txBox="1"/>
          <p:nvPr/>
        </p:nvSpPr>
        <p:spPr>
          <a:xfrm>
            <a:off x="1466814" y="592672"/>
            <a:ext cx="5163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Convolutional Neural Network (CNN)</a:t>
            </a:r>
            <a:endParaRPr lang="en-ID" sz="2000" b="1" i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 descr="FA Graphical representation of Convolutional Neural Network (CNN).">
            <a:extLst>
              <a:ext uri="{FF2B5EF4-FFF2-40B4-BE49-F238E27FC236}">
                <a16:creationId xmlns:a16="http://schemas.microsoft.com/office/drawing/2014/main" id="{F015D6F2-C5DA-FC1C-A8C1-8AC186E41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223" y="1250631"/>
            <a:ext cx="5383340" cy="252883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865;p68">
            <a:extLst>
              <a:ext uri="{FF2B5EF4-FFF2-40B4-BE49-F238E27FC236}">
                <a16:creationId xmlns:a16="http://schemas.microsoft.com/office/drawing/2014/main" id="{E8C1FC9D-BC6A-CF69-91E5-3EB9B4A9657A}"/>
              </a:ext>
            </a:extLst>
          </p:cNvPr>
          <p:cNvSpPr/>
          <p:nvPr/>
        </p:nvSpPr>
        <p:spPr>
          <a:xfrm>
            <a:off x="1129713" y="700484"/>
            <a:ext cx="245277" cy="18448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CD8B32-707A-2422-E7CB-4567F4593AF1}"/>
              </a:ext>
            </a:extLst>
          </p:cNvPr>
          <p:cNvSpPr txBox="1"/>
          <p:nvPr/>
        </p:nvSpPr>
        <p:spPr>
          <a:xfrm>
            <a:off x="4720893" y="4405814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39" name="!!logoundip">
            <a:hlinkClick r:id="rId4" action="ppaction://hlinksldjump"/>
            <a:extLst>
              <a:ext uri="{FF2B5EF4-FFF2-40B4-BE49-F238E27FC236}">
                <a16:creationId xmlns:a16="http://schemas.microsoft.com/office/drawing/2014/main" id="{8DB361A1-6FE8-1A30-BDD6-EF2AF36D24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8473045" y="4401392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9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ellular Respiration and its Impact on Health Research Thesis Defense by Slidesgo">
  <a:themeElements>
    <a:clrScheme name="Simple Light">
      <a:dk1>
        <a:srgbClr val="0B3550"/>
      </a:dk1>
      <a:lt1>
        <a:srgbClr val="F6F6F6"/>
      </a:lt1>
      <a:dk2>
        <a:srgbClr val="0584A4"/>
      </a:dk2>
      <a:lt2>
        <a:srgbClr val="74CEC4"/>
      </a:lt2>
      <a:accent1>
        <a:srgbClr val="F2557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2C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1093</Words>
  <Application>Microsoft Office PowerPoint</Application>
  <PresentationFormat>On-screen Show (16:9)</PresentationFormat>
  <Paragraphs>185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Poppins</vt:lpstr>
      <vt:lpstr>Times New Roman</vt:lpstr>
      <vt:lpstr>Albert Sans</vt:lpstr>
      <vt:lpstr>DM Sans</vt:lpstr>
      <vt:lpstr>Poppins Medium</vt:lpstr>
      <vt:lpstr>Albert Sans Medium</vt:lpstr>
      <vt:lpstr>Arial</vt:lpstr>
      <vt:lpstr>Golos Text</vt:lpstr>
      <vt:lpstr>Cellular Respiration and its Impact on Health Research Thesis Defense by Slidesgo</vt:lpstr>
      <vt:lpstr>Pengembangan Sistem Deteksi Penyakit Tanaman Tomat Menggunakan Metode Convolutional Neural Network (CNN) Pada Platform Android</vt:lpstr>
      <vt:lpstr>PowerPoint Presentation</vt:lpstr>
      <vt:lpstr>Pendahuluan</vt:lpstr>
      <vt:lpstr>Latar Belakang</vt:lpstr>
      <vt:lpstr>Tujuan dan Manfaat</vt:lpstr>
      <vt:lpstr>Dasar Teori</vt:lpstr>
      <vt:lpstr>Penyakit Tomat</vt:lpstr>
      <vt:lpstr>Penyakit Tomat</vt:lpstr>
      <vt:lpstr>PowerPoint Presentation</vt:lpstr>
      <vt:lpstr>PowerPoint Presentation</vt:lpstr>
      <vt:lpstr>Metode Penelitian</vt:lpstr>
      <vt:lpstr>Metode Penelitian</vt:lpstr>
      <vt:lpstr>Prosedur Penelitian</vt:lpstr>
      <vt:lpstr>Diagram Alir</vt:lpstr>
      <vt:lpstr>Hasil dan Pembahasan</vt:lpstr>
      <vt:lpstr>PowerPoint Presentation</vt:lpstr>
      <vt:lpstr>Hasil Pelatihan Model Dengan 3 Lapisan Konvolusi Tanpa Reduce Learning Rate dan Early Stopping</vt:lpstr>
      <vt:lpstr>Hasil Pelatihan Model dengan Penambahan Lapisan Konvolusi dan Regularisasi</vt:lpstr>
      <vt:lpstr>Hasil Pelatihan Model dengan Penambahan Reduce Learning Rate </vt:lpstr>
      <vt:lpstr>Pembahasan</vt:lpstr>
      <vt:lpstr>Pengujian</vt:lpstr>
      <vt:lpstr>Implementasi Model Dalam Aplikasi Android</vt:lpstr>
      <vt:lpstr>Kesimpulan</vt:lpstr>
      <vt:lpstr>Kesimpulan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maura tsaabitah</dc:creator>
  <cp:lastModifiedBy>MAURA TSAABITAH SUCI PRAYITNO</cp:lastModifiedBy>
  <cp:revision>9</cp:revision>
  <dcterms:modified xsi:type="dcterms:W3CDTF">2024-08-05T14:53:06Z</dcterms:modified>
</cp:coreProperties>
</file>